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60" r:id="rId2"/>
    <p:sldId id="257" r:id="rId3"/>
    <p:sldId id="269" r:id="rId4"/>
    <p:sldId id="280" r:id="rId5"/>
    <p:sldId id="263" r:id="rId6"/>
    <p:sldId id="264" r:id="rId7"/>
    <p:sldId id="267" r:id="rId8"/>
    <p:sldId id="268" r:id="rId9"/>
    <p:sldId id="265" r:id="rId10"/>
    <p:sldId id="266" r:id="rId11"/>
    <p:sldId id="270" r:id="rId12"/>
    <p:sldId id="258" r:id="rId13"/>
    <p:sldId id="261" r:id="rId14"/>
    <p:sldId id="262" r:id="rId15"/>
    <p:sldId id="259" r:id="rId16"/>
    <p:sldId id="272" r:id="rId17"/>
    <p:sldId id="271" r:id="rId18"/>
    <p:sldId id="273" r:id="rId19"/>
    <p:sldId id="274" r:id="rId20"/>
    <p:sldId id="275" r:id="rId21"/>
    <p:sldId id="276" r:id="rId22"/>
    <p:sldId id="277" r:id="rId23"/>
    <p:sldId id="279" r:id="rId24"/>
    <p:sldId id="278"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1D6F18-6ADC-4108-BEE4-AB5702EF45F7}" v="1" dt="2021-04-18T20:41:17.2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69" d="100"/>
          <a:sy n="69" d="100"/>
        </p:scale>
        <p:origin x="568" y="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en Landreville" userId="f2dab55fb44754ed" providerId="LiveId" clId="{AA1D6F18-6ADC-4108-BEE4-AB5702EF45F7}"/>
    <pc:docChg chg="custSel addSld modSld sldOrd">
      <pc:chgData name="Kristen Landreville" userId="f2dab55fb44754ed" providerId="LiveId" clId="{AA1D6F18-6ADC-4108-BEE4-AB5702EF45F7}" dt="2021-04-19T02:00:05.406" v="160" actId="20577"/>
      <pc:docMkLst>
        <pc:docMk/>
      </pc:docMkLst>
      <pc:sldChg chg="modSp mod">
        <pc:chgData name="Kristen Landreville" userId="f2dab55fb44754ed" providerId="LiveId" clId="{AA1D6F18-6ADC-4108-BEE4-AB5702EF45F7}" dt="2021-04-19T02:00:05.406" v="160" actId="20577"/>
        <pc:sldMkLst>
          <pc:docMk/>
          <pc:sldMk cId="942649477" sldId="262"/>
        </pc:sldMkLst>
        <pc:spChg chg="mod">
          <ac:chgData name="Kristen Landreville" userId="f2dab55fb44754ed" providerId="LiveId" clId="{AA1D6F18-6ADC-4108-BEE4-AB5702EF45F7}" dt="2021-04-19T02:00:05.406" v="160" actId="20577"/>
          <ac:spMkLst>
            <pc:docMk/>
            <pc:sldMk cId="942649477" sldId="262"/>
            <ac:spMk id="3" creationId="{10D34B07-BCEC-4470-B30B-4359ED113092}"/>
          </ac:spMkLst>
        </pc:spChg>
      </pc:sldChg>
      <pc:sldChg chg="modSp mod modAnim">
        <pc:chgData name="Kristen Landreville" userId="f2dab55fb44754ed" providerId="LiveId" clId="{AA1D6F18-6ADC-4108-BEE4-AB5702EF45F7}" dt="2021-04-18T20:41:31.413" v="2" actId="27636"/>
        <pc:sldMkLst>
          <pc:docMk/>
          <pc:sldMk cId="1254522947" sldId="263"/>
        </pc:sldMkLst>
        <pc:spChg chg="mod">
          <ac:chgData name="Kristen Landreville" userId="f2dab55fb44754ed" providerId="LiveId" clId="{AA1D6F18-6ADC-4108-BEE4-AB5702EF45F7}" dt="2021-04-18T20:41:31.413" v="2" actId="27636"/>
          <ac:spMkLst>
            <pc:docMk/>
            <pc:sldMk cId="1254522947" sldId="263"/>
            <ac:spMk id="3" creationId="{978B3E70-D403-46EE-A8C5-2C1714D7A30D}"/>
          </ac:spMkLst>
        </pc:spChg>
      </pc:sldChg>
      <pc:sldChg chg="modSp mod">
        <pc:chgData name="Kristen Landreville" userId="f2dab55fb44754ed" providerId="LiveId" clId="{AA1D6F18-6ADC-4108-BEE4-AB5702EF45F7}" dt="2021-04-19T01:59:38.828" v="125" actId="20577"/>
        <pc:sldMkLst>
          <pc:docMk/>
          <pc:sldMk cId="1325088616" sldId="264"/>
        </pc:sldMkLst>
        <pc:spChg chg="mod">
          <ac:chgData name="Kristen Landreville" userId="f2dab55fb44754ed" providerId="LiveId" clId="{AA1D6F18-6ADC-4108-BEE4-AB5702EF45F7}" dt="2021-04-19T01:59:38.828" v="125" actId="20577"/>
          <ac:spMkLst>
            <pc:docMk/>
            <pc:sldMk cId="1325088616" sldId="264"/>
            <ac:spMk id="3" creationId="{DFD91A9D-E6F7-41F6-8E19-BEE5A7283439}"/>
          </ac:spMkLst>
        </pc:spChg>
      </pc:sldChg>
      <pc:sldChg chg="modSp new mod ord">
        <pc:chgData name="Kristen Landreville" userId="f2dab55fb44754ed" providerId="LiveId" clId="{AA1D6F18-6ADC-4108-BEE4-AB5702EF45F7}" dt="2021-04-18T20:41:49.397" v="40"/>
        <pc:sldMkLst>
          <pc:docMk/>
          <pc:sldMk cId="246425158" sldId="280"/>
        </pc:sldMkLst>
        <pc:spChg chg="mod">
          <ac:chgData name="Kristen Landreville" userId="f2dab55fb44754ed" providerId="LiveId" clId="{AA1D6F18-6ADC-4108-BEE4-AB5702EF45F7}" dt="2021-04-18T20:41:47.416" v="38" actId="20577"/>
          <ac:spMkLst>
            <pc:docMk/>
            <pc:sldMk cId="246425158" sldId="280"/>
            <ac:spMk id="2" creationId="{F511B7C2-F8BD-4579-959B-502F9C8B46F8}"/>
          </ac:spMkLst>
        </pc:spChg>
        <pc:spChg chg="mod">
          <ac:chgData name="Kristen Landreville" userId="f2dab55fb44754ed" providerId="LiveId" clId="{AA1D6F18-6ADC-4108-BEE4-AB5702EF45F7}" dt="2021-04-18T20:41:43.281" v="13" actId="14"/>
          <ac:spMkLst>
            <pc:docMk/>
            <pc:sldMk cId="246425158" sldId="280"/>
            <ac:spMk id="3" creationId="{1252CB48-793E-44A6-A0E8-478362DD539C}"/>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6843" y="3887812"/>
            <a:ext cx="12195668"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Rectangle 6"/>
          <p:cNvSpPr/>
          <p:nvPr/>
        </p:nvSpPr>
        <p:spPr>
          <a:xfrm>
            <a:off x="-6843" y="2059012"/>
            <a:ext cx="12195668" cy="18288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72440" y="2194560"/>
            <a:ext cx="11247120" cy="1739347"/>
          </a:xfrm>
        </p:spPr>
        <p:txBody>
          <a:bodyPr tIns="45720" bIns="45720" anchor="ctr">
            <a:normAutofit/>
          </a:bodyPr>
          <a:lstStyle>
            <a:lvl1pPr algn="ctr">
              <a:lnSpc>
                <a:spcPct val="80000"/>
              </a:lnSpc>
              <a:defRPr sz="6000" spc="15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342900" y="3915938"/>
            <a:ext cx="11506200" cy="457200"/>
          </a:xfrm>
        </p:spPr>
        <p:txBody>
          <a:bodyPr>
            <a:normAutofit/>
          </a:bodyPr>
          <a:lstStyle>
            <a:lvl1pPr marL="0" indent="0" algn="ctr">
              <a:buNone/>
              <a:defRPr sz="2000">
                <a:solidFill>
                  <a:srgbClr val="FFFFFF"/>
                </a:solidFill>
              </a:defRPr>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solidFill>
              </a:defRPr>
            </a:lvl1pPr>
          </a:lstStyle>
          <a:p>
            <a:fld id="{96DFF08F-DC6B-4601-B491-B0F83F6DD2DA}" type="datetimeFigureOut">
              <a:rPr lang="en-US" dirty="0"/>
              <a:pPr/>
              <a:t>4/18/2021</a:t>
            </a:fld>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4/18/2021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843" y="3887812"/>
            <a:ext cx="12195668"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75488" y="2194560"/>
            <a:ext cx="11247120" cy="1737360"/>
          </a:xfrm>
        </p:spPr>
        <p:txBody>
          <a:bodyPr anchor="ctr">
            <a:noAutofit/>
          </a:bodyPr>
          <a:lstStyle>
            <a:lvl1pPr algn="ctr">
              <a:lnSpc>
                <a:spcPct val="80000"/>
              </a:lnSpc>
              <a:defRPr sz="6000" b="0" spc="150" baseline="0">
                <a:solidFill>
                  <a:srgbClr val="FFFF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347472" y="3911827"/>
            <a:ext cx="11503152" cy="457200"/>
          </a:xfrm>
        </p:spPr>
        <p:txBody>
          <a:bodyPr anchor="t">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1"/>
                </a:solidFill>
              </a:defRPr>
            </a:lvl1pPr>
          </a:lstStyle>
          <a:p>
            <a:fld id="{96DFF08F-DC6B-4601-B491-B0F83F6DD2DA}" type="datetimeFigureOut">
              <a:rPr lang="en-US" dirty="0"/>
              <a:pPr/>
              <a:t>4/18/2021</a:t>
            </a:fld>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dirty="0"/>
              <a:t>4/18/2021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dirty="0"/>
              <a:t>4/18/2021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dirty="0"/>
              <a:t>4/18/2021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dirty="0"/>
              <a:t>4/18/2021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4/18/2021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4/18/2021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4/18/2021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96DFF08F-DC6B-4601-B491-B0F83F6DD2DA}" type="datetimeFigureOut">
              <a:rPr lang="en-US" dirty="0"/>
              <a:t>4/18/2021</a:t>
            </a:fld>
            <a:endParaRPr lang="en-US" dirty="0"/>
          </a:p>
        </p:txBody>
      </p:sp>
      <p:sp>
        <p:nvSpPr>
          <p:cNvPr id="5" name="Footer Placeholder 4"/>
          <p:cNvSpPr>
            <a:spLocks noGrp="1"/>
          </p:cNvSpPr>
          <p:nvPr>
            <p:ph type="ftr" sz="quarter" idx="11"/>
          </p:nvPr>
        </p:nvSpPr>
        <p:spPr>
          <a:xfrm>
            <a:off x="3776135" y="6422854"/>
            <a:ext cx="4279669" cy="365125"/>
          </a:xfrm>
        </p:spPr>
        <p:txBody>
          <a:bodyPr/>
          <a:lstStyle/>
          <a:p>
            <a:endParaRPr lang="en-US" dirty="0"/>
          </a:p>
        </p:txBody>
      </p:sp>
      <p:sp>
        <p:nvSpPr>
          <p:cNvPr id="6" name="Slide Number Placeholder 5"/>
          <p:cNvSpPr>
            <a:spLocks noGrp="1"/>
          </p:cNvSpPr>
          <p:nvPr>
            <p:ph type="sldNum" sz="quarter" idx="12"/>
          </p:nvPr>
        </p:nvSpPr>
        <p:spPr>
          <a:xfrm>
            <a:off x="8073048" y="6422854"/>
            <a:ext cx="879759" cy="365125"/>
          </a:xfrm>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96DFF08F-DC6B-4601-B491-B0F83F6DD2DA}" type="datetimeFigureOut">
              <a:rPr lang="en-US" dirty="0"/>
              <a:pPr/>
              <a:t>4/18/2021</a:t>
            </a:fld>
            <a:endParaRPr lang="en-US" dirty="0"/>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US" dirty="0"/>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4FAB73BC-B049-4115-A692-8D63A059BFB8}"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5000"/>
        </a:lnSpc>
        <a:spcBef>
          <a:spcPct val="0"/>
        </a:spcBef>
        <a:buNone/>
        <a:defRPr sz="4000" kern="1200" cap="all"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7810DC0-66C7-4366-88EA-6E664FD3C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3887812"/>
            <a:ext cx="12188952"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042D072A-532A-416F-8B5A-995223B6FF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2059012"/>
            <a:ext cx="12188952" cy="18288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98B6FDF-E7A3-4B7A-941E-9E738793A26B}"/>
              </a:ext>
            </a:extLst>
          </p:cNvPr>
          <p:cNvSpPr>
            <a:spLocks noGrp="1"/>
          </p:cNvSpPr>
          <p:nvPr>
            <p:ph type="title"/>
          </p:nvPr>
        </p:nvSpPr>
        <p:spPr>
          <a:xfrm>
            <a:off x="4963246" y="2194560"/>
            <a:ext cx="6905666" cy="1739347"/>
          </a:xfrm>
        </p:spPr>
        <p:txBody>
          <a:bodyPr vert="horz" lIns="91440" tIns="45720" rIns="91440" bIns="45720" rtlCol="0" anchor="ctr">
            <a:normAutofit/>
          </a:bodyPr>
          <a:lstStyle/>
          <a:p>
            <a:r>
              <a:rPr lang="en-US" sz="4200" dirty="0"/>
              <a:t>Week 13, Video 1: Data Cleaning</a:t>
            </a:r>
          </a:p>
        </p:txBody>
      </p:sp>
      <p:sp>
        <p:nvSpPr>
          <p:cNvPr id="4" name="Text Placeholder 3">
            <a:extLst>
              <a:ext uri="{FF2B5EF4-FFF2-40B4-BE49-F238E27FC236}">
                <a16:creationId xmlns:a16="http://schemas.microsoft.com/office/drawing/2014/main" id="{56F74872-CDFF-4059-AA73-8A87847B6F09}"/>
              </a:ext>
            </a:extLst>
          </p:cNvPr>
          <p:cNvSpPr>
            <a:spLocks noGrp="1"/>
          </p:cNvSpPr>
          <p:nvPr>
            <p:ph type="body" idx="1"/>
          </p:nvPr>
        </p:nvSpPr>
        <p:spPr>
          <a:xfrm>
            <a:off x="4963246" y="3933908"/>
            <a:ext cx="6905666" cy="386884"/>
          </a:xfrm>
        </p:spPr>
        <p:txBody>
          <a:bodyPr vert="horz" lIns="91440" tIns="45720" rIns="91440" bIns="45720" rtlCol="0">
            <a:normAutofit/>
          </a:bodyPr>
          <a:lstStyle/>
          <a:p>
            <a:r>
              <a:rPr lang="en-US" dirty="0"/>
              <a:t>WyoCourses </a:t>
            </a:r>
            <a:r>
              <a:rPr lang="en-US" dirty="0">
                <a:sym typeface="Wingdings" panose="05000000000000000000" pitchFamily="2" charset="2"/>
              </a:rPr>
              <a:t> Modules  Week 13  Data Cleaning Steps</a:t>
            </a:r>
            <a:endParaRPr lang="en-US" dirty="0"/>
          </a:p>
        </p:txBody>
      </p:sp>
      <p:sp>
        <p:nvSpPr>
          <p:cNvPr id="15" name="Rectangle 14">
            <a:extLst>
              <a:ext uri="{FF2B5EF4-FFF2-40B4-BE49-F238E27FC236}">
                <a16:creationId xmlns:a16="http://schemas.microsoft.com/office/drawing/2014/main" id="{BB1DD910-E8D1-47E7-AA01-CAD4E22CF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0994"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dirty="0"/>
          </a:p>
        </p:txBody>
      </p:sp>
      <p:pic>
        <p:nvPicPr>
          <p:cNvPr id="8" name="Graphic 7" descr="Mop and bucket">
            <a:extLst>
              <a:ext uri="{FF2B5EF4-FFF2-40B4-BE49-F238E27FC236}">
                <a16:creationId xmlns:a16="http://schemas.microsoft.com/office/drawing/2014/main" id="{A0BD1ECF-0286-4CB0-BD0B-EA10DF1F486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4276" y="1720950"/>
            <a:ext cx="3374654" cy="3374654"/>
          </a:xfrm>
          <a:prstGeom prst="rect">
            <a:avLst/>
          </a:prstGeom>
        </p:spPr>
      </p:pic>
    </p:spTree>
    <p:extLst>
      <p:ext uri="{BB962C8B-B14F-4D97-AF65-F5344CB8AC3E}">
        <p14:creationId xmlns:p14="http://schemas.microsoft.com/office/powerpoint/2010/main" val="24471775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E957058-57AD-46A9-BAE9-7145CB3504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2"/>
            <a:ext cx="7537703"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EE67D2-B6E2-4D45-9854-83E1CC9F9154}"/>
              </a:ext>
            </a:extLst>
          </p:cNvPr>
          <p:cNvSpPr>
            <a:spLocks noGrp="1"/>
          </p:cNvSpPr>
          <p:nvPr>
            <p:ph type="ctrTitle"/>
          </p:nvPr>
        </p:nvSpPr>
        <p:spPr>
          <a:xfrm>
            <a:off x="965200" y="643467"/>
            <a:ext cx="5929039" cy="5571066"/>
          </a:xfrm>
        </p:spPr>
        <p:txBody>
          <a:bodyPr>
            <a:normAutofit/>
          </a:bodyPr>
          <a:lstStyle/>
          <a:p>
            <a:pPr algn="l"/>
            <a:r>
              <a:rPr lang="en-US" dirty="0">
                <a:solidFill>
                  <a:schemeClr val="tx1"/>
                </a:solidFill>
              </a:rPr>
              <a:t>Cross tabulations: Chi-square</a:t>
            </a:r>
          </a:p>
        </p:txBody>
      </p:sp>
      <p:sp>
        <p:nvSpPr>
          <p:cNvPr id="10" name="Rectangle 9">
            <a:extLst>
              <a:ext uri="{FF2B5EF4-FFF2-40B4-BE49-F238E27FC236}">
                <a16:creationId xmlns:a16="http://schemas.microsoft.com/office/drawing/2014/main" id="{A1F1E6B6-DCFB-466D-A242-C818A03E3B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7666" y="0"/>
            <a:ext cx="32004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A6D86F0-98E0-4468-9315-41BF7B0F2E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7704" y="0"/>
            <a:ext cx="4654296"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281FF12E-D756-42DB-BAFF-9ED9D001DBAC}"/>
              </a:ext>
            </a:extLst>
          </p:cNvPr>
          <p:cNvSpPr>
            <a:spLocks noGrp="1"/>
          </p:cNvSpPr>
          <p:nvPr>
            <p:ph type="subTitle" idx="1"/>
          </p:nvPr>
        </p:nvSpPr>
        <p:spPr>
          <a:xfrm>
            <a:off x="8181171" y="1244205"/>
            <a:ext cx="2808563" cy="4369589"/>
          </a:xfrm>
        </p:spPr>
        <p:txBody>
          <a:bodyPr anchor="ctr">
            <a:normAutofit/>
          </a:bodyPr>
          <a:lstStyle/>
          <a:p>
            <a:pPr algn="l"/>
            <a:r>
              <a:rPr lang="en-US" sz="2400" dirty="0"/>
              <a:t>Week 13, Video 2</a:t>
            </a:r>
          </a:p>
          <a:p>
            <a:pPr algn="l"/>
            <a:r>
              <a:rPr lang="en-US" sz="2400" dirty="0"/>
              <a:t>Chapter 15</a:t>
            </a:r>
          </a:p>
        </p:txBody>
      </p:sp>
    </p:spTree>
    <p:extLst>
      <p:ext uri="{BB962C8B-B14F-4D97-AF65-F5344CB8AC3E}">
        <p14:creationId xmlns:p14="http://schemas.microsoft.com/office/powerpoint/2010/main" val="3862525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wd">
                                    <p:tmPct val="15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1000"/>
                                  </p:stCondLst>
                                  <p:iterate type="wd">
                                    <p:tmPct val="15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childTnLst>
                                </p:cTn>
                              </p:par>
                              <p:par>
                                <p:cTn id="13" presetID="10" presetClass="entr" presetSubtype="0" fill="hold" grpId="0" nodeType="withEffect">
                                  <p:stCondLst>
                                    <p:cond delay="500"/>
                                  </p:stCondLst>
                                  <p:iterate type="wd">
                                    <p:tmPct val="15000"/>
                                  </p:iterate>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8">
            <a:extLst>
              <a:ext uri="{FF2B5EF4-FFF2-40B4-BE49-F238E27FC236}">
                <a16:creationId xmlns:a16="http://schemas.microsoft.com/office/drawing/2014/main" id="{355DE5CC-4649-477A-9F6D-984D7AF71D5E}"/>
              </a:ext>
            </a:extLst>
          </p:cNvPr>
          <p:cNvPicPr>
            <a:picLocks noChangeAspect="1"/>
          </p:cNvPicPr>
          <p:nvPr/>
        </p:nvPicPr>
        <p:blipFill>
          <a:blip r:embed="rId2"/>
          <a:stretch>
            <a:fillRect/>
          </a:stretch>
        </p:blipFill>
        <p:spPr>
          <a:xfrm>
            <a:off x="1344168" y="367748"/>
            <a:ext cx="7383353" cy="6331226"/>
          </a:xfrm>
          <a:prstGeom prst="rect">
            <a:avLst/>
          </a:prstGeom>
        </p:spPr>
      </p:pic>
      <p:sp>
        <p:nvSpPr>
          <p:cNvPr id="6" name="Rectangle 5">
            <a:extLst>
              <a:ext uri="{FF2B5EF4-FFF2-40B4-BE49-F238E27FC236}">
                <a16:creationId xmlns:a16="http://schemas.microsoft.com/office/drawing/2014/main" id="{72F0A05B-5644-4AB2-8457-120A3473727B}"/>
              </a:ext>
            </a:extLst>
          </p:cNvPr>
          <p:cNvSpPr/>
          <p:nvPr/>
        </p:nvSpPr>
        <p:spPr>
          <a:xfrm>
            <a:off x="7061528" y="4398065"/>
            <a:ext cx="1309657" cy="760344"/>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65950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1B7C2-F8BD-4579-959B-502F9C8B46F8}"/>
              </a:ext>
            </a:extLst>
          </p:cNvPr>
          <p:cNvSpPr>
            <a:spLocks noGrp="1"/>
          </p:cNvSpPr>
          <p:nvPr>
            <p:ph type="title"/>
          </p:nvPr>
        </p:nvSpPr>
        <p:spPr/>
        <p:txBody>
          <a:bodyPr/>
          <a:lstStyle/>
          <a:p>
            <a:r>
              <a:rPr lang="en-US" dirty="0"/>
              <a:t>Basics of statistical reporting</a:t>
            </a:r>
          </a:p>
        </p:txBody>
      </p:sp>
      <p:sp>
        <p:nvSpPr>
          <p:cNvPr id="3" name="Content Placeholder 2">
            <a:extLst>
              <a:ext uri="{FF2B5EF4-FFF2-40B4-BE49-F238E27FC236}">
                <a16:creationId xmlns:a16="http://schemas.microsoft.com/office/drawing/2014/main" id="{1252CB48-793E-44A6-A0E8-478362DD539C}"/>
              </a:ext>
            </a:extLst>
          </p:cNvPr>
          <p:cNvSpPr>
            <a:spLocks noGrp="1"/>
          </p:cNvSpPr>
          <p:nvPr>
            <p:ph idx="1"/>
          </p:nvPr>
        </p:nvSpPr>
        <p:spPr/>
        <p:txBody>
          <a:bodyPr/>
          <a:lstStyle/>
          <a:p>
            <a:r>
              <a:rPr lang="en-US" dirty="0"/>
              <a:t>For most statistical tests, you need to know three things:</a:t>
            </a:r>
          </a:p>
          <a:p>
            <a:r>
              <a:rPr lang="en-US" dirty="0"/>
              <a:t>Value of the specific statistic (ex., t-statistic, chi-square statistic, etc.) that SPSS gives you</a:t>
            </a:r>
          </a:p>
          <a:p>
            <a:r>
              <a:rPr lang="en-US" dirty="0"/>
              <a:t>Degrees of Freedom, which SPSS denotes as df</a:t>
            </a:r>
          </a:p>
          <a:p>
            <a:r>
              <a:rPr lang="en-US" i="1" dirty="0"/>
              <a:t>p</a:t>
            </a:r>
            <a:r>
              <a:rPr lang="en-US" dirty="0"/>
              <a:t>-value, which SPSS denotes as “significance” or “approximate significance”</a:t>
            </a:r>
          </a:p>
          <a:p>
            <a:endParaRPr lang="en-US" dirty="0"/>
          </a:p>
        </p:txBody>
      </p:sp>
    </p:spTree>
    <p:extLst>
      <p:ext uri="{BB962C8B-B14F-4D97-AF65-F5344CB8AC3E}">
        <p14:creationId xmlns:p14="http://schemas.microsoft.com/office/powerpoint/2010/main" val="246425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43315-A57E-438F-9971-4CE265618C5D}"/>
              </a:ext>
            </a:extLst>
          </p:cNvPr>
          <p:cNvSpPr>
            <a:spLocks noGrp="1"/>
          </p:cNvSpPr>
          <p:nvPr>
            <p:ph type="title"/>
          </p:nvPr>
        </p:nvSpPr>
        <p:spPr/>
        <p:txBody>
          <a:bodyPr/>
          <a:lstStyle/>
          <a:p>
            <a:r>
              <a:rPr lang="en-US" dirty="0"/>
              <a:t>Chi-Square test</a:t>
            </a:r>
          </a:p>
        </p:txBody>
      </p:sp>
      <p:sp>
        <p:nvSpPr>
          <p:cNvPr id="3" name="Content Placeholder 2">
            <a:extLst>
              <a:ext uri="{FF2B5EF4-FFF2-40B4-BE49-F238E27FC236}">
                <a16:creationId xmlns:a16="http://schemas.microsoft.com/office/drawing/2014/main" id="{978B3E70-D403-46EE-A8C5-2C1714D7A30D}"/>
              </a:ext>
            </a:extLst>
          </p:cNvPr>
          <p:cNvSpPr>
            <a:spLocks noGrp="1"/>
          </p:cNvSpPr>
          <p:nvPr>
            <p:ph idx="1"/>
          </p:nvPr>
        </p:nvSpPr>
        <p:spPr>
          <a:xfrm>
            <a:off x="1202919" y="2011680"/>
            <a:ext cx="9298243" cy="4206240"/>
          </a:xfrm>
        </p:spPr>
        <p:txBody>
          <a:bodyPr>
            <a:normAutofit/>
          </a:bodyPr>
          <a:lstStyle/>
          <a:p>
            <a:r>
              <a:rPr lang="en-US" dirty="0"/>
              <a:t>Statistic that lets you compare two nominal level variables </a:t>
            </a:r>
          </a:p>
          <a:p>
            <a:r>
              <a:rPr lang="en-US" dirty="0"/>
              <a:t>Strengths: </a:t>
            </a:r>
          </a:p>
          <a:p>
            <a:pPr lvl="1"/>
            <a:r>
              <a:rPr lang="en-US" dirty="0"/>
              <a:t>Since any level of variable can be collapsed to a nominal variable, chi-square statistic practically can be used for any type of measure </a:t>
            </a:r>
          </a:p>
          <a:p>
            <a:pPr lvl="1"/>
            <a:r>
              <a:rPr lang="en-US" dirty="0"/>
              <a:t>Easy to calculate the value by hand if you don’t have software available (we aren’t doing that though)</a:t>
            </a:r>
          </a:p>
          <a:p>
            <a:r>
              <a:rPr lang="en-US" dirty="0"/>
              <a:t>Example: Are income levels different depending on your employment status? </a:t>
            </a:r>
          </a:p>
          <a:p>
            <a:pPr lvl="1"/>
            <a:r>
              <a:rPr lang="en-US" dirty="0"/>
              <a:t>Both income and education are measured as nominal or ordinal</a:t>
            </a:r>
          </a:p>
        </p:txBody>
      </p:sp>
    </p:spTree>
    <p:extLst>
      <p:ext uri="{BB962C8B-B14F-4D97-AF65-F5344CB8AC3E}">
        <p14:creationId xmlns:p14="http://schemas.microsoft.com/office/powerpoint/2010/main" val="1254522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AA290-03F8-432D-8A40-10E8D7D7F799}"/>
              </a:ext>
            </a:extLst>
          </p:cNvPr>
          <p:cNvSpPr>
            <a:spLocks noGrp="1"/>
          </p:cNvSpPr>
          <p:nvPr>
            <p:ph type="title"/>
          </p:nvPr>
        </p:nvSpPr>
        <p:spPr/>
        <p:txBody>
          <a:bodyPr/>
          <a:lstStyle/>
          <a:p>
            <a:r>
              <a:rPr lang="en-US" dirty="0"/>
              <a:t>Chi-Square Example</a:t>
            </a:r>
          </a:p>
        </p:txBody>
      </p:sp>
      <p:sp>
        <p:nvSpPr>
          <p:cNvPr id="3" name="Content Placeholder 2">
            <a:extLst>
              <a:ext uri="{FF2B5EF4-FFF2-40B4-BE49-F238E27FC236}">
                <a16:creationId xmlns:a16="http://schemas.microsoft.com/office/drawing/2014/main" id="{DFD91A9D-E6F7-41F6-8E19-BEE5A7283439}"/>
              </a:ext>
            </a:extLst>
          </p:cNvPr>
          <p:cNvSpPr>
            <a:spLocks noGrp="1"/>
          </p:cNvSpPr>
          <p:nvPr>
            <p:ph idx="1"/>
          </p:nvPr>
        </p:nvSpPr>
        <p:spPr>
          <a:xfrm>
            <a:off x="1202919" y="2011679"/>
            <a:ext cx="8802542" cy="4701941"/>
          </a:xfrm>
        </p:spPr>
        <p:txBody>
          <a:bodyPr>
            <a:normAutofit fontScale="92500"/>
          </a:bodyPr>
          <a:lstStyle/>
          <a:p>
            <a:r>
              <a:rPr lang="en-US" dirty="0"/>
              <a:t>Go to “practice-assignment-</a:t>
            </a:r>
            <a:r>
              <a:rPr lang="en-US" dirty="0" err="1"/>
              <a:t>data.sav</a:t>
            </a:r>
            <a:r>
              <a:rPr lang="en-US" dirty="0"/>
              <a:t>” file. </a:t>
            </a:r>
          </a:p>
          <a:p>
            <a:r>
              <a:rPr lang="en-US" dirty="0"/>
              <a:t>Analyze </a:t>
            </a:r>
            <a:r>
              <a:rPr lang="en-US" dirty="0">
                <a:sym typeface="Wingdings" panose="05000000000000000000" pitchFamily="2" charset="2"/>
              </a:rPr>
              <a:t> Descriptive Statistics  Crosstabs </a:t>
            </a:r>
          </a:p>
          <a:p>
            <a:r>
              <a:rPr lang="en-US" dirty="0">
                <a:sym typeface="Wingdings" panose="05000000000000000000" pitchFamily="2" charset="2"/>
              </a:rPr>
              <a:t>Row should have the “income” variable </a:t>
            </a:r>
          </a:p>
          <a:p>
            <a:pPr lvl="1"/>
            <a:r>
              <a:rPr lang="en-US" dirty="0">
                <a:sym typeface="Wingdings" panose="05000000000000000000" pitchFamily="2" charset="2"/>
              </a:rPr>
              <a:t>The row should be the DV.</a:t>
            </a:r>
          </a:p>
          <a:p>
            <a:r>
              <a:rPr lang="en-US" dirty="0">
                <a:sym typeface="Wingdings" panose="05000000000000000000" pitchFamily="2" charset="2"/>
              </a:rPr>
              <a:t>Column should have the “employment” variable</a:t>
            </a:r>
          </a:p>
          <a:p>
            <a:pPr lvl="1"/>
            <a:r>
              <a:rPr lang="en-US" dirty="0">
                <a:sym typeface="Wingdings" panose="05000000000000000000" pitchFamily="2" charset="2"/>
              </a:rPr>
              <a:t>The column should be the IV.</a:t>
            </a:r>
          </a:p>
          <a:p>
            <a:r>
              <a:rPr lang="en-US" dirty="0">
                <a:sym typeface="Wingdings" panose="05000000000000000000" pitchFamily="2" charset="2"/>
              </a:rPr>
              <a:t>Go to Statistics  Select “Chi-square”</a:t>
            </a:r>
          </a:p>
          <a:p>
            <a:r>
              <a:rPr lang="en-US" dirty="0">
                <a:sym typeface="Wingdings" panose="05000000000000000000" pitchFamily="2" charset="2"/>
              </a:rPr>
              <a:t>The results show that Pearson Chi-Square is  63.243, df = 44, N = 186, p = .03.</a:t>
            </a:r>
          </a:p>
          <a:p>
            <a:r>
              <a:rPr lang="en-US" dirty="0">
                <a:sym typeface="Wingdings" panose="05000000000000000000" pitchFamily="2" charset="2"/>
              </a:rPr>
              <a:t>We write this up as:</a:t>
            </a:r>
          </a:p>
          <a:p>
            <a:r>
              <a:rPr lang="en-US" dirty="0"/>
              <a:t>To test whether employment status is related to income, a chi-square analysis was run. There were significant differences, χ</a:t>
            </a:r>
            <a:r>
              <a:rPr lang="en-US" baseline="30000" dirty="0"/>
              <a:t>2</a:t>
            </a:r>
            <a:r>
              <a:rPr lang="en-US" dirty="0"/>
              <a:t>(df=44, N=186) = 63.24, </a:t>
            </a:r>
            <a:r>
              <a:rPr lang="en-US" i="1" dirty="0"/>
              <a:t>p = </a:t>
            </a:r>
            <a:r>
              <a:rPr lang="en-US" dirty="0"/>
              <a:t>. 03.</a:t>
            </a:r>
          </a:p>
        </p:txBody>
      </p:sp>
    </p:spTree>
    <p:extLst>
      <p:ext uri="{BB962C8B-B14F-4D97-AF65-F5344CB8AC3E}">
        <p14:creationId xmlns:p14="http://schemas.microsoft.com/office/powerpoint/2010/main" val="13250886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BA446-A877-452F-B81D-778DFB3062D3}"/>
              </a:ext>
            </a:extLst>
          </p:cNvPr>
          <p:cNvSpPr>
            <a:spLocks noGrp="1"/>
          </p:cNvSpPr>
          <p:nvPr>
            <p:ph type="title"/>
          </p:nvPr>
        </p:nvSpPr>
        <p:spPr/>
        <p:txBody>
          <a:bodyPr/>
          <a:lstStyle/>
          <a:p>
            <a:r>
              <a:rPr lang="en-US" dirty="0"/>
              <a:t>But where are the groups different?</a:t>
            </a:r>
          </a:p>
        </p:txBody>
      </p:sp>
      <p:sp>
        <p:nvSpPr>
          <p:cNvPr id="3" name="Content Placeholder 2">
            <a:extLst>
              <a:ext uri="{FF2B5EF4-FFF2-40B4-BE49-F238E27FC236}">
                <a16:creationId xmlns:a16="http://schemas.microsoft.com/office/drawing/2014/main" id="{F1D03BB6-9A15-4553-8EBD-08032CBF4612}"/>
              </a:ext>
            </a:extLst>
          </p:cNvPr>
          <p:cNvSpPr>
            <a:spLocks noGrp="1"/>
          </p:cNvSpPr>
          <p:nvPr>
            <p:ph idx="1"/>
          </p:nvPr>
        </p:nvSpPr>
        <p:spPr>
          <a:xfrm>
            <a:off x="707218" y="2054994"/>
            <a:ext cx="9784080" cy="4432434"/>
          </a:xfrm>
        </p:spPr>
        <p:txBody>
          <a:bodyPr>
            <a:normAutofit/>
          </a:bodyPr>
          <a:lstStyle/>
          <a:p>
            <a:pPr>
              <a:spcBef>
                <a:spcPts val="600"/>
              </a:spcBef>
            </a:pPr>
            <a:r>
              <a:rPr lang="en-US" dirty="0"/>
              <a:t>A Pearson chi-square test is what is known as an OMNIBUS test – this means that it says a difference exists among the groups SOMEWHERE, but the test doesn’t say where. </a:t>
            </a:r>
          </a:p>
          <a:p>
            <a:pPr>
              <a:spcBef>
                <a:spcPts val="600"/>
              </a:spcBef>
            </a:pPr>
            <a:r>
              <a:rPr lang="en-US" dirty="0"/>
              <a:t>The textbook gives one way to examine specific group differences: Running separate chi-square tests comparing each of the groups.</a:t>
            </a:r>
          </a:p>
          <a:p>
            <a:pPr>
              <a:spcBef>
                <a:spcPts val="600"/>
              </a:spcBef>
            </a:pPr>
            <a:r>
              <a:rPr lang="en-US" dirty="0"/>
              <a:t>PROBLEM: This inflates the chance that you will have a type one error because there is a 5% chance that the null hypothesis (rather than your hypothesis) is correct for EVERY test you run </a:t>
            </a:r>
          </a:p>
          <a:p>
            <a:pPr>
              <a:spcBef>
                <a:spcPts val="600"/>
              </a:spcBef>
            </a:pPr>
            <a:r>
              <a:rPr lang="en-US" dirty="0"/>
              <a:t>Another way to look for specific group differences is to use the column proportions on SPSS</a:t>
            </a:r>
          </a:p>
          <a:p>
            <a:pPr>
              <a:spcBef>
                <a:spcPts val="600"/>
              </a:spcBef>
            </a:pPr>
            <a:endParaRPr lang="en-US" dirty="0"/>
          </a:p>
        </p:txBody>
      </p:sp>
    </p:spTree>
    <p:extLst>
      <p:ext uri="{BB962C8B-B14F-4D97-AF65-F5344CB8AC3E}">
        <p14:creationId xmlns:p14="http://schemas.microsoft.com/office/powerpoint/2010/main" val="12539674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BA446-A877-452F-B81D-778DFB3062D3}"/>
              </a:ext>
            </a:extLst>
          </p:cNvPr>
          <p:cNvSpPr>
            <a:spLocks noGrp="1"/>
          </p:cNvSpPr>
          <p:nvPr>
            <p:ph type="title"/>
          </p:nvPr>
        </p:nvSpPr>
        <p:spPr/>
        <p:txBody>
          <a:bodyPr/>
          <a:lstStyle/>
          <a:p>
            <a:r>
              <a:rPr lang="en-US" dirty="0"/>
              <a:t>But where are the groups different?</a:t>
            </a:r>
          </a:p>
        </p:txBody>
      </p:sp>
      <p:sp>
        <p:nvSpPr>
          <p:cNvPr id="6" name="Content Placeholder 5">
            <a:extLst>
              <a:ext uri="{FF2B5EF4-FFF2-40B4-BE49-F238E27FC236}">
                <a16:creationId xmlns:a16="http://schemas.microsoft.com/office/drawing/2014/main" id="{E642D37C-432D-4806-9233-2C01B8FC7E94}"/>
              </a:ext>
            </a:extLst>
          </p:cNvPr>
          <p:cNvSpPr>
            <a:spLocks noGrp="1"/>
          </p:cNvSpPr>
          <p:nvPr>
            <p:ph idx="1"/>
          </p:nvPr>
        </p:nvSpPr>
        <p:spPr>
          <a:xfrm>
            <a:off x="914400" y="2011679"/>
            <a:ext cx="9091061" cy="4745255"/>
          </a:xfrm>
        </p:spPr>
        <p:txBody>
          <a:bodyPr>
            <a:normAutofit fontScale="77500" lnSpcReduction="20000"/>
          </a:bodyPr>
          <a:lstStyle/>
          <a:p>
            <a:pPr>
              <a:spcBef>
                <a:spcPts val="600"/>
              </a:spcBef>
            </a:pPr>
            <a:r>
              <a:rPr lang="en-US" dirty="0"/>
              <a:t>Go back to Analyze </a:t>
            </a:r>
            <a:r>
              <a:rPr lang="en-US" dirty="0">
                <a:sym typeface="Wingdings" panose="05000000000000000000" pitchFamily="2" charset="2"/>
              </a:rPr>
              <a:t> D</a:t>
            </a:r>
            <a:r>
              <a:rPr lang="en-US" dirty="0"/>
              <a:t>escriptive Statistics </a:t>
            </a:r>
            <a:r>
              <a:rPr lang="en-US" dirty="0">
                <a:sym typeface="Wingdings" panose="05000000000000000000" pitchFamily="2" charset="2"/>
              </a:rPr>
              <a:t> C</a:t>
            </a:r>
            <a:r>
              <a:rPr lang="en-US" dirty="0"/>
              <a:t>rosstabs</a:t>
            </a:r>
          </a:p>
          <a:p>
            <a:r>
              <a:rPr lang="en-US" dirty="0">
                <a:sym typeface="Wingdings" panose="05000000000000000000" pitchFamily="2" charset="2"/>
              </a:rPr>
              <a:t>Row should have the “income” variable</a:t>
            </a:r>
          </a:p>
          <a:p>
            <a:r>
              <a:rPr lang="en-US" dirty="0">
                <a:sym typeface="Wingdings" panose="05000000000000000000" pitchFamily="2" charset="2"/>
              </a:rPr>
              <a:t>Column should have the “employment” variable</a:t>
            </a:r>
          </a:p>
          <a:p>
            <a:r>
              <a:rPr lang="en-US" dirty="0">
                <a:sym typeface="Wingdings" panose="05000000000000000000" pitchFamily="2" charset="2"/>
              </a:rPr>
              <a:t>Go to Statistics  Select “Chi-square” </a:t>
            </a:r>
          </a:p>
          <a:p>
            <a:r>
              <a:rPr lang="en-US" dirty="0">
                <a:sym typeface="Wingdings" panose="05000000000000000000" pitchFamily="2" charset="2"/>
              </a:rPr>
              <a:t>Go to Cells  Select “Compare column proportions” and select </a:t>
            </a:r>
            <a:r>
              <a:rPr lang="en-US" dirty="0"/>
              <a:t> “Adjust p-values (Bonferroni method)” box</a:t>
            </a:r>
          </a:p>
          <a:p>
            <a:pPr lvl="1">
              <a:spcBef>
                <a:spcPts val="600"/>
              </a:spcBef>
            </a:pPr>
            <a:r>
              <a:rPr lang="en-US" dirty="0"/>
              <a:t>The adjust p-value box helps keep the .05 alpha level across ALL of the comparisons, not just for each individual comparison</a:t>
            </a:r>
          </a:p>
          <a:p>
            <a:pPr>
              <a:spcBef>
                <a:spcPts val="600"/>
              </a:spcBef>
            </a:pPr>
            <a:r>
              <a:rPr lang="en-US" dirty="0"/>
              <a:t>Also in Cells </a:t>
            </a:r>
            <a:r>
              <a:rPr lang="en-US" dirty="0">
                <a:sym typeface="Wingdings" panose="05000000000000000000" pitchFamily="2" charset="2"/>
              </a:rPr>
              <a:t> Select “Column” box under Percentages</a:t>
            </a:r>
          </a:p>
          <a:p>
            <a:pPr lvl="1">
              <a:spcBef>
                <a:spcPts val="600"/>
              </a:spcBef>
            </a:pPr>
            <a:r>
              <a:rPr lang="en-US" dirty="0">
                <a:sym typeface="Wingdings" panose="05000000000000000000" pitchFamily="2" charset="2"/>
              </a:rPr>
              <a:t>This shows the proportion of responses</a:t>
            </a:r>
            <a:endParaRPr lang="en-US" dirty="0"/>
          </a:p>
          <a:p>
            <a:pPr>
              <a:spcBef>
                <a:spcPts val="600"/>
              </a:spcBef>
            </a:pPr>
            <a:r>
              <a:rPr lang="en-US" dirty="0"/>
              <a:t>Run the analysis.</a:t>
            </a:r>
          </a:p>
          <a:p>
            <a:pPr>
              <a:spcBef>
                <a:spcPts val="600"/>
              </a:spcBef>
            </a:pPr>
            <a:r>
              <a:rPr lang="en-US" dirty="0"/>
              <a:t>Now, look at the crosstab box, there are a bunch of letters now. </a:t>
            </a:r>
          </a:p>
          <a:p>
            <a:pPr lvl="1">
              <a:spcBef>
                <a:spcPts val="600"/>
              </a:spcBef>
            </a:pPr>
            <a:r>
              <a:rPr lang="en-US" dirty="0"/>
              <a:t>If the letters match, there are NO differences between the groups. </a:t>
            </a:r>
          </a:p>
          <a:p>
            <a:pPr lvl="1">
              <a:spcBef>
                <a:spcPts val="600"/>
              </a:spcBef>
            </a:pPr>
            <a:r>
              <a:rPr lang="en-US" dirty="0"/>
              <a:t>If the letters are different, there are significant differences between the groups. </a:t>
            </a:r>
          </a:p>
          <a:p>
            <a:pPr>
              <a:spcBef>
                <a:spcPts val="600"/>
              </a:spcBef>
            </a:pPr>
            <a:r>
              <a:rPr lang="en-US" dirty="0"/>
              <a:t>In this analysis, we see that the only differences anywhere in the employment groups and income is in that first row (less than $10,000)</a:t>
            </a:r>
          </a:p>
        </p:txBody>
      </p:sp>
    </p:spTree>
    <p:extLst>
      <p:ext uri="{BB962C8B-B14F-4D97-AF65-F5344CB8AC3E}">
        <p14:creationId xmlns:p14="http://schemas.microsoft.com/office/powerpoint/2010/main" val="11116546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10CD1-6D33-4FA4-8B97-00C9DDE0E7D0}"/>
              </a:ext>
            </a:extLst>
          </p:cNvPr>
          <p:cNvSpPr>
            <a:spLocks noGrp="1"/>
          </p:cNvSpPr>
          <p:nvPr>
            <p:ph type="title"/>
          </p:nvPr>
        </p:nvSpPr>
        <p:spPr/>
        <p:txBody>
          <a:bodyPr/>
          <a:lstStyle/>
          <a:p>
            <a:r>
              <a:rPr lang="en-US" dirty="0"/>
              <a:t>Testing for effect size</a:t>
            </a:r>
          </a:p>
        </p:txBody>
      </p:sp>
      <p:sp>
        <p:nvSpPr>
          <p:cNvPr id="3" name="Content Placeholder 2">
            <a:extLst>
              <a:ext uri="{FF2B5EF4-FFF2-40B4-BE49-F238E27FC236}">
                <a16:creationId xmlns:a16="http://schemas.microsoft.com/office/drawing/2014/main" id="{8988E517-1BB9-4208-BC26-9F5DF5FFBAAA}"/>
              </a:ext>
            </a:extLst>
          </p:cNvPr>
          <p:cNvSpPr>
            <a:spLocks noGrp="1"/>
          </p:cNvSpPr>
          <p:nvPr>
            <p:ph idx="1"/>
          </p:nvPr>
        </p:nvSpPr>
        <p:spPr/>
        <p:txBody>
          <a:bodyPr>
            <a:normAutofit/>
          </a:bodyPr>
          <a:lstStyle/>
          <a:p>
            <a:r>
              <a:rPr lang="en-US" dirty="0"/>
              <a:t>Remember the concept of effect size: how substantial the significant result is</a:t>
            </a:r>
          </a:p>
          <a:p>
            <a:r>
              <a:rPr lang="en-US" dirty="0"/>
              <a:t>For chi-square analyses of nominal variables, we can use Cramer’s V (also called Cramer’s Phi and denoted as Cramer’s </a:t>
            </a:r>
            <a:r>
              <a:rPr lang="el-GR" dirty="0">
                <a:latin typeface="Times New Roman" panose="02020603050405020304" pitchFamily="18" charset="0"/>
                <a:cs typeface="Times New Roman" panose="02020603050405020304" pitchFamily="18" charset="0"/>
              </a:rPr>
              <a:t>φ</a:t>
            </a:r>
            <a:r>
              <a:rPr lang="en-US" dirty="0"/>
              <a:t>)</a:t>
            </a:r>
          </a:p>
          <a:p>
            <a:r>
              <a:rPr lang="en-US" dirty="0"/>
              <a:t>Cramer’s V can show us how much variability in one variable can be accounted for by the other variable. </a:t>
            </a:r>
          </a:p>
          <a:p>
            <a:r>
              <a:rPr lang="en-US" dirty="0"/>
              <a:t>Cramer’s V varies from 0 to 1, with values closer to 1 indicating more correlation between the two variables.</a:t>
            </a:r>
          </a:p>
          <a:p>
            <a:endParaRPr lang="en-US" dirty="0"/>
          </a:p>
        </p:txBody>
      </p:sp>
    </p:spTree>
    <p:extLst>
      <p:ext uri="{BB962C8B-B14F-4D97-AF65-F5344CB8AC3E}">
        <p14:creationId xmlns:p14="http://schemas.microsoft.com/office/powerpoint/2010/main" val="4190854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FBF77-E52A-48C2-9787-7C2C51874A3C}"/>
              </a:ext>
            </a:extLst>
          </p:cNvPr>
          <p:cNvSpPr>
            <a:spLocks noGrp="1"/>
          </p:cNvSpPr>
          <p:nvPr>
            <p:ph type="title"/>
          </p:nvPr>
        </p:nvSpPr>
        <p:spPr/>
        <p:txBody>
          <a:bodyPr/>
          <a:lstStyle/>
          <a:p>
            <a:r>
              <a:rPr lang="en-US" dirty="0"/>
              <a:t>Chi-Square example with Cramer’s v</a:t>
            </a:r>
          </a:p>
        </p:txBody>
      </p:sp>
      <p:sp>
        <p:nvSpPr>
          <p:cNvPr id="3" name="Content Placeholder 2">
            <a:extLst>
              <a:ext uri="{FF2B5EF4-FFF2-40B4-BE49-F238E27FC236}">
                <a16:creationId xmlns:a16="http://schemas.microsoft.com/office/drawing/2014/main" id="{AD8ADEE9-7102-46E7-8354-BEC70000C0ED}"/>
              </a:ext>
            </a:extLst>
          </p:cNvPr>
          <p:cNvSpPr>
            <a:spLocks noGrp="1"/>
          </p:cNvSpPr>
          <p:nvPr>
            <p:ph idx="1"/>
          </p:nvPr>
        </p:nvSpPr>
        <p:spPr/>
        <p:txBody>
          <a:bodyPr>
            <a:normAutofit fontScale="92500" lnSpcReduction="20000"/>
          </a:bodyPr>
          <a:lstStyle/>
          <a:p>
            <a:r>
              <a:rPr lang="en-US" dirty="0"/>
              <a:t>Go to “practice-assignment-</a:t>
            </a:r>
            <a:r>
              <a:rPr lang="en-US" dirty="0" err="1"/>
              <a:t>data.sav</a:t>
            </a:r>
            <a:r>
              <a:rPr lang="en-US" dirty="0"/>
              <a:t>” file. </a:t>
            </a:r>
          </a:p>
          <a:p>
            <a:r>
              <a:rPr lang="en-US" dirty="0"/>
              <a:t>Analyze </a:t>
            </a:r>
            <a:r>
              <a:rPr lang="en-US" dirty="0">
                <a:sym typeface="Wingdings" panose="05000000000000000000" pitchFamily="2" charset="2"/>
              </a:rPr>
              <a:t> Descriptive Statistics  Crosstabs </a:t>
            </a:r>
          </a:p>
          <a:p>
            <a:r>
              <a:rPr lang="en-US" dirty="0">
                <a:sym typeface="Wingdings" panose="05000000000000000000" pitchFamily="2" charset="2"/>
              </a:rPr>
              <a:t>Row should have the “income” variable</a:t>
            </a:r>
          </a:p>
          <a:p>
            <a:r>
              <a:rPr lang="en-US" dirty="0">
                <a:sym typeface="Wingdings" panose="05000000000000000000" pitchFamily="2" charset="2"/>
              </a:rPr>
              <a:t>Column should have the “employment” variable</a:t>
            </a:r>
          </a:p>
          <a:p>
            <a:r>
              <a:rPr lang="en-US" dirty="0">
                <a:sym typeface="Wingdings" panose="05000000000000000000" pitchFamily="2" charset="2"/>
              </a:rPr>
              <a:t>Go to Statistics  Select “Chi-square” and “Phi and Cramer’s V”</a:t>
            </a:r>
          </a:p>
          <a:p>
            <a:r>
              <a:rPr lang="en-US" dirty="0"/>
              <a:t>We can see that Cramer’s V is .292 – this alone doesn’t mean much</a:t>
            </a:r>
          </a:p>
          <a:p>
            <a:r>
              <a:rPr lang="en-US" dirty="0"/>
              <a:t>If you square it (so multiply the number by itself), then we can find the percentage of the variability that is explained </a:t>
            </a:r>
          </a:p>
          <a:p>
            <a:r>
              <a:rPr lang="en-US" dirty="0"/>
              <a:t>So, .292</a:t>
            </a:r>
            <a:r>
              <a:rPr lang="en-US" baseline="30000" dirty="0"/>
              <a:t>2</a:t>
            </a:r>
            <a:r>
              <a:rPr lang="en-US" dirty="0"/>
              <a:t> is .085.</a:t>
            </a:r>
          </a:p>
          <a:p>
            <a:r>
              <a:rPr lang="en-US" dirty="0"/>
              <a:t>In other words, we can say that 8.5% of the variance in income is explained by a person’s employment status.</a:t>
            </a:r>
          </a:p>
          <a:p>
            <a:endParaRPr lang="en-US" dirty="0"/>
          </a:p>
        </p:txBody>
      </p:sp>
    </p:spTree>
    <p:extLst>
      <p:ext uri="{BB962C8B-B14F-4D97-AF65-F5344CB8AC3E}">
        <p14:creationId xmlns:p14="http://schemas.microsoft.com/office/powerpoint/2010/main" val="42104212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3731E-1C5C-4C22-A2E9-E0DB472F090A}"/>
              </a:ext>
            </a:extLst>
          </p:cNvPr>
          <p:cNvSpPr>
            <a:spLocks noGrp="1"/>
          </p:cNvSpPr>
          <p:nvPr>
            <p:ph type="title"/>
          </p:nvPr>
        </p:nvSpPr>
        <p:spPr/>
        <p:txBody>
          <a:bodyPr/>
          <a:lstStyle/>
          <a:p>
            <a:r>
              <a:rPr lang="en-US" dirty="0"/>
              <a:t>Putting it all together:</a:t>
            </a:r>
            <a:br>
              <a:rPr lang="en-US" dirty="0"/>
            </a:br>
            <a:r>
              <a:rPr lang="en-US" dirty="0"/>
              <a:t>Writing up the results </a:t>
            </a:r>
          </a:p>
        </p:txBody>
      </p:sp>
      <p:sp>
        <p:nvSpPr>
          <p:cNvPr id="3" name="Content Placeholder 2">
            <a:extLst>
              <a:ext uri="{FF2B5EF4-FFF2-40B4-BE49-F238E27FC236}">
                <a16:creationId xmlns:a16="http://schemas.microsoft.com/office/drawing/2014/main" id="{7939FEF6-A098-4F17-A73A-1454D47F801F}"/>
              </a:ext>
            </a:extLst>
          </p:cNvPr>
          <p:cNvSpPr>
            <a:spLocks noGrp="1"/>
          </p:cNvSpPr>
          <p:nvPr>
            <p:ph idx="1"/>
          </p:nvPr>
        </p:nvSpPr>
        <p:spPr/>
        <p:txBody>
          <a:bodyPr/>
          <a:lstStyle/>
          <a:p>
            <a:r>
              <a:rPr lang="en-US" dirty="0"/>
              <a:t>To test whether employment status is related to income, a chi-square analysis was run. There were significant differences, χ</a:t>
            </a:r>
            <a:r>
              <a:rPr lang="en-US" baseline="30000" dirty="0"/>
              <a:t>2</a:t>
            </a:r>
            <a:r>
              <a:rPr lang="en-US" dirty="0"/>
              <a:t>(df=44, N=186) = 63.24, </a:t>
            </a:r>
            <a:r>
              <a:rPr lang="en-US" i="1" dirty="0"/>
              <a:t>p = </a:t>
            </a:r>
            <a:r>
              <a:rPr lang="en-US" dirty="0"/>
              <a:t>. 03, such that people who were employed full time were significantly less likely to fall into the income bracket of earning less than $10,000 compared to the people who were employed part-time, retired, and unemployed. The Cramer’s V, or effect size, for this relationship was .292, which means that 8.5% of the variance in income is explained by a person’s employment status.</a:t>
            </a:r>
          </a:p>
          <a:p>
            <a:endParaRPr lang="en-US" dirty="0"/>
          </a:p>
          <a:p>
            <a:endParaRPr lang="en-US" dirty="0"/>
          </a:p>
        </p:txBody>
      </p:sp>
    </p:spTree>
    <p:extLst>
      <p:ext uri="{BB962C8B-B14F-4D97-AF65-F5344CB8AC3E}">
        <p14:creationId xmlns:p14="http://schemas.microsoft.com/office/powerpoint/2010/main" val="24231502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E67D2-B6E2-4D45-9854-83E1CC9F9154}"/>
              </a:ext>
            </a:extLst>
          </p:cNvPr>
          <p:cNvSpPr>
            <a:spLocks noGrp="1"/>
          </p:cNvSpPr>
          <p:nvPr>
            <p:ph type="ctrTitle"/>
          </p:nvPr>
        </p:nvSpPr>
        <p:spPr/>
        <p:txBody>
          <a:bodyPr/>
          <a:lstStyle/>
          <a:p>
            <a:r>
              <a:rPr lang="en-US" dirty="0"/>
              <a:t>Cross tabulations: Gamma</a:t>
            </a:r>
          </a:p>
        </p:txBody>
      </p:sp>
      <p:sp>
        <p:nvSpPr>
          <p:cNvPr id="3" name="Subtitle 2">
            <a:extLst>
              <a:ext uri="{FF2B5EF4-FFF2-40B4-BE49-F238E27FC236}">
                <a16:creationId xmlns:a16="http://schemas.microsoft.com/office/drawing/2014/main" id="{281FF12E-D756-42DB-BAFF-9ED9D001DBAC}"/>
              </a:ext>
            </a:extLst>
          </p:cNvPr>
          <p:cNvSpPr>
            <a:spLocks noGrp="1"/>
          </p:cNvSpPr>
          <p:nvPr>
            <p:ph type="subTitle" idx="1"/>
          </p:nvPr>
        </p:nvSpPr>
        <p:spPr/>
        <p:txBody>
          <a:bodyPr/>
          <a:lstStyle/>
          <a:p>
            <a:r>
              <a:rPr lang="en-US" dirty="0"/>
              <a:t>Week 13, Video 3 – Not in the textbook</a:t>
            </a:r>
          </a:p>
        </p:txBody>
      </p:sp>
    </p:spTree>
    <p:extLst>
      <p:ext uri="{BB962C8B-B14F-4D97-AF65-F5344CB8AC3E}">
        <p14:creationId xmlns:p14="http://schemas.microsoft.com/office/powerpoint/2010/main" val="919892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10488-2429-4C67-848B-6A9EE53D1D1E}"/>
              </a:ext>
            </a:extLst>
          </p:cNvPr>
          <p:cNvSpPr>
            <a:spLocks noGrp="1"/>
          </p:cNvSpPr>
          <p:nvPr>
            <p:ph type="title"/>
          </p:nvPr>
        </p:nvSpPr>
        <p:spPr/>
        <p:txBody>
          <a:bodyPr/>
          <a:lstStyle/>
          <a:p>
            <a:r>
              <a:rPr lang="en-US" dirty="0"/>
              <a:t>Gamma test</a:t>
            </a:r>
          </a:p>
        </p:txBody>
      </p:sp>
      <p:sp>
        <p:nvSpPr>
          <p:cNvPr id="3" name="Content Placeholder 2">
            <a:extLst>
              <a:ext uri="{FF2B5EF4-FFF2-40B4-BE49-F238E27FC236}">
                <a16:creationId xmlns:a16="http://schemas.microsoft.com/office/drawing/2014/main" id="{33C26265-A8F8-49A2-AC1B-FE4B6233A664}"/>
              </a:ext>
            </a:extLst>
          </p:cNvPr>
          <p:cNvSpPr>
            <a:spLocks noGrp="1"/>
          </p:cNvSpPr>
          <p:nvPr>
            <p:ph idx="1"/>
          </p:nvPr>
        </p:nvSpPr>
        <p:spPr/>
        <p:txBody>
          <a:bodyPr>
            <a:normAutofit lnSpcReduction="10000"/>
          </a:bodyPr>
          <a:lstStyle/>
          <a:p>
            <a:r>
              <a:rPr lang="en-US" dirty="0"/>
              <a:t> Used when both variables are ORDINAL</a:t>
            </a:r>
          </a:p>
          <a:p>
            <a:r>
              <a:rPr lang="en-US" dirty="0"/>
              <a:t>Example: Are income levels different depending on your education level?</a:t>
            </a:r>
          </a:p>
          <a:p>
            <a:pPr lvl="1"/>
            <a:r>
              <a:rPr lang="en-US" dirty="0"/>
              <a:t>Both income and education are measured as ordinal</a:t>
            </a:r>
          </a:p>
          <a:p>
            <a:r>
              <a:rPr lang="en-US" dirty="0"/>
              <a:t>Steps in SPSS are similar to chi-square, but check “gamma” instead of chi-square, and do not check the effect size and post hoc tests.</a:t>
            </a:r>
          </a:p>
          <a:p>
            <a:r>
              <a:rPr lang="en-US" dirty="0"/>
              <a:t>Gamma: varies from -1 to 1</a:t>
            </a:r>
          </a:p>
          <a:p>
            <a:r>
              <a:rPr lang="en-US" dirty="0"/>
              <a:t>Closer to 1 and - 1 means a strong relationship / Closer to 0 means a weaker relationship</a:t>
            </a:r>
          </a:p>
          <a:p>
            <a:r>
              <a:rPr lang="en-US" dirty="0"/>
              <a:t>Negative (-1 to 0): the variables move in opposite directions </a:t>
            </a:r>
          </a:p>
          <a:p>
            <a:r>
              <a:rPr lang="en-US" dirty="0"/>
              <a:t>Positive (0 to 1): the variables move in the same direction</a:t>
            </a:r>
          </a:p>
        </p:txBody>
      </p:sp>
    </p:spTree>
    <p:extLst>
      <p:ext uri="{BB962C8B-B14F-4D97-AF65-F5344CB8AC3E}">
        <p14:creationId xmlns:p14="http://schemas.microsoft.com/office/powerpoint/2010/main" val="19929912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C18C5-9386-4506-8507-623695E888DF}"/>
              </a:ext>
            </a:extLst>
          </p:cNvPr>
          <p:cNvSpPr>
            <a:spLocks noGrp="1"/>
          </p:cNvSpPr>
          <p:nvPr>
            <p:ph type="title"/>
          </p:nvPr>
        </p:nvSpPr>
        <p:spPr/>
        <p:txBody>
          <a:bodyPr/>
          <a:lstStyle/>
          <a:p>
            <a:r>
              <a:rPr lang="en-US" dirty="0"/>
              <a:t>Gamma test example</a:t>
            </a:r>
          </a:p>
        </p:txBody>
      </p:sp>
      <p:sp>
        <p:nvSpPr>
          <p:cNvPr id="3" name="Content Placeholder 2">
            <a:extLst>
              <a:ext uri="{FF2B5EF4-FFF2-40B4-BE49-F238E27FC236}">
                <a16:creationId xmlns:a16="http://schemas.microsoft.com/office/drawing/2014/main" id="{10D34B07-BCEC-4470-B30B-4359ED113092}"/>
              </a:ext>
            </a:extLst>
          </p:cNvPr>
          <p:cNvSpPr>
            <a:spLocks noGrp="1"/>
          </p:cNvSpPr>
          <p:nvPr>
            <p:ph idx="1"/>
          </p:nvPr>
        </p:nvSpPr>
        <p:spPr/>
        <p:txBody>
          <a:bodyPr>
            <a:normAutofit/>
          </a:bodyPr>
          <a:lstStyle/>
          <a:p>
            <a:r>
              <a:rPr lang="en-US" dirty="0"/>
              <a:t>Go to “practice-assignment-</a:t>
            </a:r>
            <a:r>
              <a:rPr lang="en-US" dirty="0" err="1"/>
              <a:t>data.sav</a:t>
            </a:r>
            <a:r>
              <a:rPr lang="en-US" dirty="0"/>
              <a:t>” file. </a:t>
            </a:r>
          </a:p>
          <a:p>
            <a:r>
              <a:rPr lang="en-US" dirty="0"/>
              <a:t>Analyze </a:t>
            </a:r>
            <a:r>
              <a:rPr lang="en-US" dirty="0">
                <a:sym typeface="Wingdings" panose="05000000000000000000" pitchFamily="2" charset="2"/>
              </a:rPr>
              <a:t> Descriptive Statistics  Crosstabs </a:t>
            </a:r>
          </a:p>
          <a:p>
            <a:r>
              <a:rPr lang="en-US" dirty="0">
                <a:sym typeface="Wingdings" panose="05000000000000000000" pitchFamily="2" charset="2"/>
              </a:rPr>
              <a:t>Row should have the “income” variable</a:t>
            </a:r>
          </a:p>
          <a:p>
            <a:pPr lvl="1"/>
            <a:r>
              <a:rPr lang="en-US">
                <a:sym typeface="Wingdings" panose="05000000000000000000" pitchFamily="2" charset="2"/>
              </a:rPr>
              <a:t>The row should be the DV.</a:t>
            </a:r>
            <a:endParaRPr lang="en-US" dirty="0">
              <a:sym typeface="Wingdings" panose="05000000000000000000" pitchFamily="2" charset="2"/>
            </a:endParaRPr>
          </a:p>
          <a:p>
            <a:r>
              <a:rPr lang="en-US" dirty="0">
                <a:sym typeface="Wingdings" panose="05000000000000000000" pitchFamily="2" charset="2"/>
              </a:rPr>
              <a:t>Column should have the “</a:t>
            </a:r>
            <a:r>
              <a:rPr lang="en-US" dirty="0" err="1">
                <a:sym typeface="Wingdings" panose="05000000000000000000" pitchFamily="2" charset="2"/>
              </a:rPr>
              <a:t>edu</a:t>
            </a:r>
            <a:r>
              <a:rPr lang="en-US" dirty="0">
                <a:sym typeface="Wingdings" panose="05000000000000000000" pitchFamily="2" charset="2"/>
              </a:rPr>
              <a:t>” variable</a:t>
            </a:r>
          </a:p>
          <a:p>
            <a:pPr lvl="1"/>
            <a:r>
              <a:rPr lang="en-US" dirty="0">
                <a:sym typeface="Wingdings" panose="05000000000000000000" pitchFamily="2" charset="2"/>
              </a:rPr>
              <a:t>The column should be the IV.</a:t>
            </a:r>
          </a:p>
          <a:p>
            <a:r>
              <a:rPr lang="en-US" dirty="0">
                <a:sym typeface="Wingdings" panose="05000000000000000000" pitchFamily="2" charset="2"/>
              </a:rPr>
              <a:t>Go to Statistics  Select “Gamma” under Ordinal options</a:t>
            </a:r>
          </a:p>
          <a:p>
            <a:r>
              <a:rPr lang="en-US" dirty="0">
                <a:sym typeface="Wingdings" panose="05000000000000000000" pitchFamily="2" charset="2"/>
              </a:rPr>
              <a:t>Write up: Results show a Gamma of .332, </a:t>
            </a:r>
            <a:r>
              <a:rPr lang="en-US" i="1" dirty="0">
                <a:sym typeface="Wingdings" panose="05000000000000000000" pitchFamily="2" charset="2"/>
              </a:rPr>
              <a:t>p </a:t>
            </a:r>
            <a:r>
              <a:rPr lang="en-US" dirty="0">
                <a:sym typeface="Wingdings" panose="05000000000000000000" pitchFamily="2" charset="2"/>
              </a:rPr>
              <a:t>&lt; .001. This means that there is a positive relationship between these ordinal variables. As education increases, so does income.</a:t>
            </a:r>
            <a:endParaRPr lang="en-US" dirty="0"/>
          </a:p>
          <a:p>
            <a:endParaRPr lang="en-US" dirty="0"/>
          </a:p>
          <a:p>
            <a:endParaRPr lang="en-US" dirty="0"/>
          </a:p>
        </p:txBody>
      </p:sp>
    </p:spTree>
    <p:extLst>
      <p:ext uri="{BB962C8B-B14F-4D97-AF65-F5344CB8AC3E}">
        <p14:creationId xmlns:p14="http://schemas.microsoft.com/office/powerpoint/2010/main" val="9426494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199DC7-A76E-4D53-978D-FE9964B4EE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4DED6C1-4644-4EF9-95B6-C79E5FFEED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B4DFB5E2-10AE-4008-BD3E-10B2D212B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3" y="3887812"/>
            <a:ext cx="12195668"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85EE67D2-B6E2-4D45-9854-83E1CC9F9154}"/>
              </a:ext>
            </a:extLst>
          </p:cNvPr>
          <p:cNvSpPr>
            <a:spLocks noGrp="1"/>
          </p:cNvSpPr>
          <p:nvPr>
            <p:ph type="ctrTitle"/>
          </p:nvPr>
        </p:nvSpPr>
        <p:spPr>
          <a:xfrm>
            <a:off x="472440" y="2194560"/>
            <a:ext cx="11247120" cy="1739347"/>
          </a:xfrm>
        </p:spPr>
        <p:txBody>
          <a:bodyPr>
            <a:normAutofit/>
          </a:bodyPr>
          <a:lstStyle/>
          <a:p>
            <a:r>
              <a:rPr lang="en-US">
                <a:solidFill>
                  <a:schemeClr val="bg1"/>
                </a:solidFill>
              </a:rPr>
              <a:t>Independent samples </a:t>
            </a:r>
            <a:br>
              <a:rPr lang="en-US">
                <a:solidFill>
                  <a:schemeClr val="bg1"/>
                </a:solidFill>
              </a:rPr>
            </a:br>
            <a:r>
              <a:rPr lang="en-US">
                <a:solidFill>
                  <a:schemeClr val="bg1"/>
                </a:solidFill>
              </a:rPr>
              <a:t>t-tests</a:t>
            </a:r>
          </a:p>
        </p:txBody>
      </p:sp>
      <p:sp>
        <p:nvSpPr>
          <p:cNvPr id="3" name="Subtitle 2">
            <a:extLst>
              <a:ext uri="{FF2B5EF4-FFF2-40B4-BE49-F238E27FC236}">
                <a16:creationId xmlns:a16="http://schemas.microsoft.com/office/drawing/2014/main" id="{281FF12E-D756-42DB-BAFF-9ED9D001DBAC}"/>
              </a:ext>
            </a:extLst>
          </p:cNvPr>
          <p:cNvSpPr>
            <a:spLocks noGrp="1"/>
          </p:cNvSpPr>
          <p:nvPr>
            <p:ph type="subTitle" idx="1"/>
          </p:nvPr>
        </p:nvSpPr>
        <p:spPr>
          <a:xfrm>
            <a:off x="342900" y="3915938"/>
            <a:ext cx="11506200" cy="457200"/>
          </a:xfrm>
        </p:spPr>
        <p:txBody>
          <a:bodyPr>
            <a:normAutofit/>
          </a:bodyPr>
          <a:lstStyle/>
          <a:p>
            <a:r>
              <a:rPr lang="en-US" dirty="0"/>
              <a:t>Week 13, Video 4 – Chapter 16</a:t>
            </a:r>
          </a:p>
        </p:txBody>
      </p:sp>
    </p:spTree>
    <p:extLst>
      <p:ext uri="{BB962C8B-B14F-4D97-AF65-F5344CB8AC3E}">
        <p14:creationId xmlns:p14="http://schemas.microsoft.com/office/powerpoint/2010/main" val="30057585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8">
            <a:extLst>
              <a:ext uri="{FF2B5EF4-FFF2-40B4-BE49-F238E27FC236}">
                <a16:creationId xmlns:a16="http://schemas.microsoft.com/office/drawing/2014/main" id="{355DE5CC-4649-477A-9F6D-984D7AF71D5E}"/>
              </a:ext>
            </a:extLst>
          </p:cNvPr>
          <p:cNvPicPr>
            <a:picLocks noChangeAspect="1"/>
          </p:cNvPicPr>
          <p:nvPr/>
        </p:nvPicPr>
        <p:blipFill>
          <a:blip r:embed="rId2"/>
          <a:stretch>
            <a:fillRect/>
          </a:stretch>
        </p:blipFill>
        <p:spPr>
          <a:xfrm>
            <a:off x="1344168" y="367748"/>
            <a:ext cx="7383353" cy="6331226"/>
          </a:xfrm>
          <a:prstGeom prst="rect">
            <a:avLst/>
          </a:prstGeom>
        </p:spPr>
      </p:pic>
      <p:sp>
        <p:nvSpPr>
          <p:cNvPr id="5" name="Rectangle 4">
            <a:extLst>
              <a:ext uri="{FF2B5EF4-FFF2-40B4-BE49-F238E27FC236}">
                <a16:creationId xmlns:a16="http://schemas.microsoft.com/office/drawing/2014/main" id="{7A2282FF-BD67-4C9B-A81D-3A843C59233C}"/>
              </a:ext>
            </a:extLst>
          </p:cNvPr>
          <p:cNvSpPr/>
          <p:nvPr/>
        </p:nvSpPr>
        <p:spPr>
          <a:xfrm>
            <a:off x="7061528" y="1050085"/>
            <a:ext cx="1309657" cy="455693"/>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037828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FE481-84C0-499D-BC6F-C1B6FF4F66AF}"/>
              </a:ext>
            </a:extLst>
          </p:cNvPr>
          <p:cNvSpPr>
            <a:spLocks noGrp="1"/>
          </p:cNvSpPr>
          <p:nvPr>
            <p:ph type="title"/>
          </p:nvPr>
        </p:nvSpPr>
        <p:spPr/>
        <p:txBody>
          <a:bodyPr/>
          <a:lstStyle/>
          <a:p>
            <a:r>
              <a:rPr lang="en-US" dirty="0"/>
              <a:t>Use an Independent samples t-Test when…</a:t>
            </a:r>
          </a:p>
        </p:txBody>
      </p:sp>
      <p:sp>
        <p:nvSpPr>
          <p:cNvPr id="3" name="Content Placeholder 2">
            <a:extLst>
              <a:ext uri="{FF2B5EF4-FFF2-40B4-BE49-F238E27FC236}">
                <a16:creationId xmlns:a16="http://schemas.microsoft.com/office/drawing/2014/main" id="{4D03FB06-E572-4C37-BF9A-2DEE1273B427}"/>
              </a:ext>
            </a:extLst>
          </p:cNvPr>
          <p:cNvSpPr>
            <a:spLocks noGrp="1"/>
          </p:cNvSpPr>
          <p:nvPr>
            <p:ph idx="1"/>
          </p:nvPr>
        </p:nvSpPr>
        <p:spPr/>
        <p:txBody>
          <a:bodyPr/>
          <a:lstStyle/>
          <a:p>
            <a:r>
              <a:rPr lang="en-US" dirty="0"/>
              <a:t>DV is an interval or ratio variable</a:t>
            </a:r>
          </a:p>
          <a:p>
            <a:r>
              <a:rPr lang="en-US" dirty="0"/>
              <a:t>IV is nominal</a:t>
            </a:r>
          </a:p>
          <a:p>
            <a:r>
              <a:rPr lang="en-US" dirty="0"/>
              <a:t>IV is dichotomous</a:t>
            </a:r>
          </a:p>
          <a:p>
            <a:r>
              <a:rPr lang="en-US" dirty="0"/>
              <a:t>Example: Men and women will have different levels of political interest.</a:t>
            </a:r>
          </a:p>
          <a:p>
            <a:pPr lvl="1"/>
            <a:r>
              <a:rPr lang="en-US" dirty="0"/>
              <a:t>Gender is measured as nominal. Political interest is </a:t>
            </a:r>
            <a:r>
              <a:rPr lang="en-US" dirty="0" err="1"/>
              <a:t>likert</a:t>
            </a:r>
            <a:r>
              <a:rPr lang="en-US" dirty="0"/>
              <a:t>-scale interval level.</a:t>
            </a:r>
          </a:p>
          <a:p>
            <a:r>
              <a:rPr lang="en-US" dirty="0"/>
              <a:t>We are testing if men and women have different interest in politics. </a:t>
            </a:r>
          </a:p>
          <a:p>
            <a:r>
              <a:rPr lang="en-US" dirty="0"/>
              <a:t>SPSS calculates and compares the mean interest level for men and the mean interest level for women. </a:t>
            </a:r>
          </a:p>
          <a:p>
            <a:r>
              <a:rPr lang="en-US" dirty="0"/>
              <a:t>And it tells us if those two means are significantly different or not.</a:t>
            </a:r>
          </a:p>
        </p:txBody>
      </p:sp>
    </p:spTree>
    <p:extLst>
      <p:ext uri="{BB962C8B-B14F-4D97-AF65-F5344CB8AC3E}">
        <p14:creationId xmlns:p14="http://schemas.microsoft.com/office/powerpoint/2010/main" val="33745099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C8555-53D9-4FFF-B430-BDB57F4B54B7}"/>
              </a:ext>
            </a:extLst>
          </p:cNvPr>
          <p:cNvSpPr>
            <a:spLocks noGrp="1"/>
          </p:cNvSpPr>
          <p:nvPr>
            <p:ph type="title"/>
          </p:nvPr>
        </p:nvSpPr>
        <p:spPr/>
        <p:txBody>
          <a:bodyPr/>
          <a:lstStyle/>
          <a:p>
            <a:r>
              <a:rPr lang="en-US" dirty="0"/>
              <a:t>Assumptions that must be met</a:t>
            </a:r>
          </a:p>
        </p:txBody>
      </p:sp>
      <p:sp>
        <p:nvSpPr>
          <p:cNvPr id="3" name="Content Placeholder 2">
            <a:extLst>
              <a:ext uri="{FF2B5EF4-FFF2-40B4-BE49-F238E27FC236}">
                <a16:creationId xmlns:a16="http://schemas.microsoft.com/office/drawing/2014/main" id="{028C4DA5-04A9-4705-B5ED-421DE0E09AD3}"/>
              </a:ext>
            </a:extLst>
          </p:cNvPr>
          <p:cNvSpPr>
            <a:spLocks noGrp="1"/>
          </p:cNvSpPr>
          <p:nvPr>
            <p:ph idx="1"/>
          </p:nvPr>
        </p:nvSpPr>
        <p:spPr/>
        <p:txBody>
          <a:bodyPr/>
          <a:lstStyle/>
          <a:p>
            <a:pPr marL="457200" indent="-457200">
              <a:buFont typeface="+mj-lt"/>
              <a:buAutoNum type="arabicPeriod"/>
            </a:pPr>
            <a:r>
              <a:rPr lang="en-US" dirty="0"/>
              <a:t>The two groups should be entirely independent.</a:t>
            </a:r>
          </a:p>
          <a:p>
            <a:r>
              <a:rPr lang="en-US" dirty="0"/>
              <a:t>There is no overlap between the two groups you are comparing.</a:t>
            </a:r>
          </a:p>
          <a:p>
            <a:r>
              <a:rPr lang="en-US" dirty="0"/>
              <a:t>Thus, the same person can’t fall into both groups.</a:t>
            </a:r>
          </a:p>
          <a:p>
            <a:pPr marL="0" indent="0">
              <a:buNone/>
            </a:pPr>
            <a:endParaRPr lang="en-US" dirty="0"/>
          </a:p>
          <a:p>
            <a:pPr marL="457200" indent="-457200">
              <a:buFont typeface="+mj-lt"/>
              <a:buAutoNum type="arabicPeriod" startAt="2"/>
            </a:pPr>
            <a:r>
              <a:rPr lang="en-US" dirty="0"/>
              <a:t>The sample should be randomly drawn from a population.</a:t>
            </a:r>
          </a:p>
          <a:p>
            <a:r>
              <a:rPr lang="en-US" dirty="0"/>
              <a:t>This one is tricky – in practice, people run inferential stats on non-random samples all the time.</a:t>
            </a:r>
          </a:p>
        </p:txBody>
      </p:sp>
    </p:spTree>
    <p:extLst>
      <p:ext uri="{BB962C8B-B14F-4D97-AF65-F5344CB8AC3E}">
        <p14:creationId xmlns:p14="http://schemas.microsoft.com/office/powerpoint/2010/main" val="38129796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032B2-423E-4FEC-A3E2-CE87865379C0}"/>
              </a:ext>
            </a:extLst>
          </p:cNvPr>
          <p:cNvSpPr>
            <a:spLocks noGrp="1"/>
          </p:cNvSpPr>
          <p:nvPr>
            <p:ph type="title"/>
          </p:nvPr>
        </p:nvSpPr>
        <p:spPr/>
        <p:txBody>
          <a:bodyPr/>
          <a:lstStyle/>
          <a:p>
            <a:r>
              <a:rPr lang="en-US" dirty="0"/>
              <a:t>Assumptions that must be met</a:t>
            </a:r>
          </a:p>
        </p:txBody>
      </p:sp>
      <p:sp>
        <p:nvSpPr>
          <p:cNvPr id="3" name="Content Placeholder 2">
            <a:extLst>
              <a:ext uri="{FF2B5EF4-FFF2-40B4-BE49-F238E27FC236}">
                <a16:creationId xmlns:a16="http://schemas.microsoft.com/office/drawing/2014/main" id="{596DABF9-090F-434E-920F-47E84E67FFE5}"/>
              </a:ext>
            </a:extLst>
          </p:cNvPr>
          <p:cNvSpPr>
            <a:spLocks noGrp="1"/>
          </p:cNvSpPr>
          <p:nvPr>
            <p:ph idx="1"/>
          </p:nvPr>
        </p:nvSpPr>
        <p:spPr/>
        <p:txBody>
          <a:bodyPr/>
          <a:lstStyle/>
          <a:p>
            <a:pPr marL="457200" indent="-457200">
              <a:buFont typeface="+mj-lt"/>
              <a:buAutoNum type="arabicPeriod" startAt="3"/>
            </a:pPr>
            <a:r>
              <a:rPr lang="en-US" dirty="0"/>
              <a:t>DV must be normally distributed in the population.</a:t>
            </a:r>
          </a:p>
          <a:p>
            <a:r>
              <a:rPr lang="en-US" dirty="0"/>
              <a:t>Check the skewness and kurtosis of the IV and DV. (Analyze </a:t>
            </a:r>
            <a:r>
              <a:rPr lang="en-US" dirty="0">
                <a:sym typeface="Wingdings" panose="05000000000000000000" pitchFamily="2" charset="2"/>
              </a:rPr>
              <a:t> Descriptive Statistics  </a:t>
            </a:r>
            <a:r>
              <a:rPr lang="en-US" dirty="0" err="1">
                <a:sym typeface="Wingdings" panose="05000000000000000000" pitchFamily="2" charset="2"/>
              </a:rPr>
              <a:t>Descriptives</a:t>
            </a:r>
            <a:r>
              <a:rPr lang="en-US" dirty="0">
                <a:sym typeface="Wingdings" panose="05000000000000000000" pitchFamily="2" charset="2"/>
              </a:rPr>
              <a:t>  Select your IV and DV; then select Options  Kurtosis and Skewness boxes</a:t>
            </a:r>
          </a:p>
          <a:p>
            <a:pPr marL="0" indent="0">
              <a:buNone/>
            </a:pPr>
            <a:endParaRPr lang="en-US" dirty="0"/>
          </a:p>
          <a:p>
            <a:pPr marL="457200" indent="-457200">
              <a:buFont typeface="+mj-lt"/>
              <a:buAutoNum type="arabicPeriod" startAt="4"/>
            </a:pPr>
            <a:r>
              <a:rPr lang="en-US" dirty="0"/>
              <a:t>DVs in the two groups must have equal variances in the populations (AKA ‘homogeneity of variances’)</a:t>
            </a:r>
          </a:p>
          <a:p>
            <a:r>
              <a:rPr lang="en-US" dirty="0"/>
              <a:t>SPSS runs a test (i.e., the </a:t>
            </a:r>
            <a:r>
              <a:rPr lang="en-US" dirty="0" err="1"/>
              <a:t>Levene’s</a:t>
            </a:r>
            <a:r>
              <a:rPr lang="en-US" dirty="0"/>
              <a:t> test of equality of variance) to check on this and SPSS gives you an alternative set of statistics to use if the assumption is violated</a:t>
            </a:r>
          </a:p>
        </p:txBody>
      </p:sp>
    </p:spTree>
    <p:extLst>
      <p:ext uri="{BB962C8B-B14F-4D97-AF65-F5344CB8AC3E}">
        <p14:creationId xmlns:p14="http://schemas.microsoft.com/office/powerpoint/2010/main" val="12773983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9E2D9-F2A7-481F-9663-E877CF0B7C18}"/>
              </a:ext>
            </a:extLst>
          </p:cNvPr>
          <p:cNvSpPr>
            <a:spLocks noGrp="1"/>
          </p:cNvSpPr>
          <p:nvPr>
            <p:ph type="title"/>
          </p:nvPr>
        </p:nvSpPr>
        <p:spPr/>
        <p:txBody>
          <a:bodyPr/>
          <a:lstStyle/>
          <a:p>
            <a:r>
              <a:rPr lang="en-US" dirty="0"/>
              <a:t>T-test Example</a:t>
            </a:r>
          </a:p>
        </p:txBody>
      </p:sp>
      <p:sp>
        <p:nvSpPr>
          <p:cNvPr id="3" name="Content Placeholder 2">
            <a:extLst>
              <a:ext uri="{FF2B5EF4-FFF2-40B4-BE49-F238E27FC236}">
                <a16:creationId xmlns:a16="http://schemas.microsoft.com/office/drawing/2014/main" id="{C6D81325-6BF2-4B3D-B73C-425D5BEB1A34}"/>
              </a:ext>
            </a:extLst>
          </p:cNvPr>
          <p:cNvSpPr>
            <a:spLocks noGrp="1"/>
          </p:cNvSpPr>
          <p:nvPr>
            <p:ph idx="1"/>
          </p:nvPr>
        </p:nvSpPr>
        <p:spPr/>
        <p:txBody>
          <a:bodyPr>
            <a:normAutofit lnSpcReduction="10000"/>
          </a:bodyPr>
          <a:lstStyle/>
          <a:p>
            <a:r>
              <a:rPr lang="en-US" dirty="0"/>
              <a:t>Example: Men and women will have different levels of political interest.</a:t>
            </a:r>
          </a:p>
          <a:p>
            <a:r>
              <a:rPr lang="en-US" dirty="0"/>
              <a:t>Go to “practice-assignment-</a:t>
            </a:r>
            <a:r>
              <a:rPr lang="en-US" dirty="0" err="1"/>
              <a:t>data.sav</a:t>
            </a:r>
            <a:r>
              <a:rPr lang="en-US" dirty="0"/>
              <a:t>” file. </a:t>
            </a:r>
          </a:p>
          <a:p>
            <a:r>
              <a:rPr lang="en-US" dirty="0"/>
              <a:t>Analyze </a:t>
            </a:r>
            <a:r>
              <a:rPr lang="en-US" dirty="0">
                <a:sym typeface="Wingdings" panose="05000000000000000000" pitchFamily="2" charset="2"/>
              </a:rPr>
              <a:t> Compare Means  Independent Samples T-Test</a:t>
            </a:r>
          </a:p>
          <a:p>
            <a:r>
              <a:rPr lang="en-US" dirty="0">
                <a:sym typeface="Wingdings" panose="05000000000000000000" pitchFamily="2" charset="2"/>
              </a:rPr>
              <a:t>Test Variables (this is the DV, which needs to be interval or ratio)  AML2_1</a:t>
            </a:r>
          </a:p>
          <a:p>
            <a:r>
              <a:rPr lang="en-US" dirty="0">
                <a:sym typeface="Wingdings" panose="05000000000000000000" pitchFamily="2" charset="2"/>
              </a:rPr>
              <a:t>Grouping Variable (this is the IV, which needs to be nominal or ordinal)  gender</a:t>
            </a:r>
          </a:p>
          <a:p>
            <a:r>
              <a:rPr lang="en-US" dirty="0">
                <a:sym typeface="Wingdings" panose="05000000000000000000" pitchFamily="2" charset="2"/>
              </a:rPr>
              <a:t>Once you move the ‘grouping variable’ (IV) over to the box, you need to select “Define Groups”. This lets you pick which groups you want to compare. In the case of our variable ‘gender’, we have 1 for Male and 2 for Female. We know this by looking at our variable view and then examine the values for gender. Thus, for your own survey data, you need to know the groups’ values.</a:t>
            </a:r>
          </a:p>
          <a:p>
            <a:r>
              <a:rPr lang="en-US" dirty="0">
                <a:sym typeface="Wingdings" panose="05000000000000000000" pitchFamily="2" charset="2"/>
              </a:rPr>
              <a:t>Define Groups  Group 1 = 1; Group 2 = 2</a:t>
            </a:r>
          </a:p>
          <a:p>
            <a:endParaRPr lang="en-US" dirty="0">
              <a:sym typeface="Wingdings" panose="05000000000000000000" pitchFamily="2" charset="2"/>
            </a:endParaRPr>
          </a:p>
          <a:p>
            <a:endParaRPr lang="en-US" dirty="0"/>
          </a:p>
        </p:txBody>
      </p:sp>
    </p:spTree>
    <p:extLst>
      <p:ext uri="{BB962C8B-B14F-4D97-AF65-F5344CB8AC3E}">
        <p14:creationId xmlns:p14="http://schemas.microsoft.com/office/powerpoint/2010/main" val="16683327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08E48-C814-4172-9A08-C8AEBB0AA953}"/>
              </a:ext>
            </a:extLst>
          </p:cNvPr>
          <p:cNvSpPr>
            <a:spLocks noGrp="1"/>
          </p:cNvSpPr>
          <p:nvPr>
            <p:ph type="title"/>
          </p:nvPr>
        </p:nvSpPr>
        <p:spPr/>
        <p:txBody>
          <a:bodyPr/>
          <a:lstStyle/>
          <a:p>
            <a:r>
              <a:rPr lang="en-US" dirty="0"/>
              <a:t>T-test example</a:t>
            </a:r>
          </a:p>
        </p:txBody>
      </p:sp>
      <p:sp>
        <p:nvSpPr>
          <p:cNvPr id="3" name="Content Placeholder 2">
            <a:extLst>
              <a:ext uri="{FF2B5EF4-FFF2-40B4-BE49-F238E27FC236}">
                <a16:creationId xmlns:a16="http://schemas.microsoft.com/office/drawing/2014/main" id="{7A9043B1-D164-43C4-AC97-7B884F19BE5E}"/>
              </a:ext>
            </a:extLst>
          </p:cNvPr>
          <p:cNvSpPr>
            <a:spLocks noGrp="1"/>
          </p:cNvSpPr>
          <p:nvPr>
            <p:ph idx="1"/>
          </p:nvPr>
        </p:nvSpPr>
        <p:spPr/>
        <p:txBody>
          <a:bodyPr>
            <a:normAutofit fontScale="92500"/>
          </a:bodyPr>
          <a:lstStyle/>
          <a:p>
            <a:r>
              <a:rPr lang="en-US" dirty="0"/>
              <a:t>We need to examine the following things in the output:</a:t>
            </a:r>
          </a:p>
          <a:p>
            <a:r>
              <a:rPr lang="en-US" dirty="0" err="1"/>
              <a:t>Levene’s</a:t>
            </a:r>
            <a:r>
              <a:rPr lang="en-US" dirty="0"/>
              <a:t> test of equality of variances: We want this p-value to be non-significant. That is, we want it to be </a:t>
            </a:r>
            <a:r>
              <a:rPr lang="en-US" i="1" dirty="0"/>
              <a:t>p </a:t>
            </a:r>
            <a:r>
              <a:rPr lang="en-US" dirty="0"/>
              <a:t>&gt; .05. We want the variances of the variables to be equal. We don’t want the variances to be different. See Assumption #4 in our previous slide. </a:t>
            </a:r>
          </a:p>
          <a:p>
            <a:r>
              <a:rPr lang="en-US" dirty="0"/>
              <a:t>If </a:t>
            </a:r>
            <a:r>
              <a:rPr lang="en-US" dirty="0" err="1"/>
              <a:t>Levene’s</a:t>
            </a:r>
            <a:r>
              <a:rPr lang="en-US" dirty="0"/>
              <a:t> test shows </a:t>
            </a:r>
            <a:r>
              <a:rPr lang="en-US" i="1" dirty="0"/>
              <a:t>p </a:t>
            </a:r>
            <a:r>
              <a:rPr lang="en-US" dirty="0"/>
              <a:t>&gt; .05, then we use the first line of “Equal variances assumed” to report our t-test results.</a:t>
            </a:r>
          </a:p>
          <a:p>
            <a:r>
              <a:rPr lang="en-US" dirty="0"/>
              <a:t>If we have a </a:t>
            </a:r>
            <a:r>
              <a:rPr lang="en-US" i="1" dirty="0"/>
              <a:t>p </a:t>
            </a:r>
            <a:r>
              <a:rPr lang="en-US" dirty="0"/>
              <a:t>&lt; .05 result for this test, then we need to use the second line of “Equal variances not assumed” to report our t-test results.</a:t>
            </a:r>
          </a:p>
          <a:p>
            <a:r>
              <a:rPr lang="en-US" dirty="0"/>
              <a:t>In this example, we see that the </a:t>
            </a:r>
            <a:r>
              <a:rPr lang="en-US" dirty="0" err="1"/>
              <a:t>Levene’s</a:t>
            </a:r>
            <a:r>
              <a:rPr lang="en-US" dirty="0"/>
              <a:t> test shows p = .936. </a:t>
            </a:r>
          </a:p>
          <a:p>
            <a:r>
              <a:rPr lang="en-US" dirty="0"/>
              <a:t>So, we can use the first line of “Equal variances assumed” to report our t-test results.</a:t>
            </a:r>
          </a:p>
          <a:p>
            <a:endParaRPr lang="en-US" dirty="0"/>
          </a:p>
        </p:txBody>
      </p:sp>
    </p:spTree>
    <p:extLst>
      <p:ext uri="{BB962C8B-B14F-4D97-AF65-F5344CB8AC3E}">
        <p14:creationId xmlns:p14="http://schemas.microsoft.com/office/powerpoint/2010/main" val="13460918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FE805-37AE-4DC6-91E4-660071C67E23}"/>
              </a:ext>
            </a:extLst>
          </p:cNvPr>
          <p:cNvSpPr>
            <a:spLocks noGrp="1"/>
          </p:cNvSpPr>
          <p:nvPr>
            <p:ph type="title"/>
          </p:nvPr>
        </p:nvSpPr>
        <p:spPr/>
        <p:txBody>
          <a:bodyPr/>
          <a:lstStyle/>
          <a:p>
            <a:r>
              <a:rPr lang="en-US" dirty="0"/>
              <a:t>T-test example</a:t>
            </a:r>
          </a:p>
        </p:txBody>
      </p:sp>
      <p:sp>
        <p:nvSpPr>
          <p:cNvPr id="3" name="Content Placeholder 2">
            <a:extLst>
              <a:ext uri="{FF2B5EF4-FFF2-40B4-BE49-F238E27FC236}">
                <a16:creationId xmlns:a16="http://schemas.microsoft.com/office/drawing/2014/main" id="{C0237224-6B40-4DBB-893C-0312F30BA215}"/>
              </a:ext>
            </a:extLst>
          </p:cNvPr>
          <p:cNvSpPr>
            <a:spLocks noGrp="1"/>
          </p:cNvSpPr>
          <p:nvPr>
            <p:ph idx="1"/>
          </p:nvPr>
        </p:nvSpPr>
        <p:spPr/>
        <p:txBody>
          <a:bodyPr>
            <a:normAutofit/>
          </a:bodyPr>
          <a:lstStyle/>
          <a:p>
            <a:r>
              <a:rPr lang="en-US" dirty="0"/>
              <a:t>In the second half of the output results labeled “t-test for Equality of Means”, we can see that:</a:t>
            </a:r>
          </a:p>
          <a:p>
            <a:r>
              <a:rPr lang="en-US" i="1" dirty="0"/>
              <a:t>t </a:t>
            </a:r>
            <a:r>
              <a:rPr lang="en-US" dirty="0"/>
              <a:t>= -.349</a:t>
            </a:r>
            <a:endParaRPr lang="en-US" i="1" dirty="0"/>
          </a:p>
          <a:p>
            <a:r>
              <a:rPr lang="en-US" dirty="0"/>
              <a:t>df = 183</a:t>
            </a:r>
          </a:p>
          <a:p>
            <a:r>
              <a:rPr lang="en-US" i="1" dirty="0"/>
              <a:t>p = .</a:t>
            </a:r>
            <a:r>
              <a:rPr lang="en-US" dirty="0"/>
              <a:t>728 (for a two-tailed H test or for a non-directional RQ)</a:t>
            </a:r>
          </a:p>
          <a:p>
            <a:pPr lvl="1"/>
            <a:r>
              <a:rPr lang="en-US" dirty="0"/>
              <a:t>Our current example H is “Men and women will have different levels of political interest.”</a:t>
            </a:r>
          </a:p>
          <a:p>
            <a:pPr lvl="1"/>
            <a:r>
              <a:rPr lang="en-US" dirty="0"/>
              <a:t>That is two-tailed so we would use this p-value to report or results.</a:t>
            </a:r>
          </a:p>
          <a:p>
            <a:r>
              <a:rPr lang="en-US" dirty="0"/>
              <a:t>If we had predicted a direction in our H, such as “Men will have higher political interest levels than women,” then we would cut the p-value in half, so it would be </a:t>
            </a:r>
            <a:r>
              <a:rPr lang="en-US" i="1" dirty="0"/>
              <a:t>p =</a:t>
            </a:r>
            <a:r>
              <a:rPr lang="en-US" dirty="0"/>
              <a:t> .364.</a:t>
            </a:r>
          </a:p>
        </p:txBody>
      </p:sp>
    </p:spTree>
    <p:extLst>
      <p:ext uri="{BB962C8B-B14F-4D97-AF65-F5344CB8AC3E}">
        <p14:creationId xmlns:p14="http://schemas.microsoft.com/office/powerpoint/2010/main" val="42936387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EFA42-4EB0-45C4-85DB-8ECEF9C3EFF0}"/>
              </a:ext>
            </a:extLst>
          </p:cNvPr>
          <p:cNvSpPr>
            <a:spLocks noGrp="1"/>
          </p:cNvSpPr>
          <p:nvPr>
            <p:ph type="title"/>
          </p:nvPr>
        </p:nvSpPr>
        <p:spPr/>
        <p:txBody>
          <a:bodyPr/>
          <a:lstStyle/>
          <a:p>
            <a:r>
              <a:rPr lang="en-US" dirty="0"/>
              <a:t>Effect size using Cohen’s </a:t>
            </a:r>
            <a:r>
              <a:rPr lang="en-US" i="1" dirty="0"/>
              <a:t>d</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97B0FFC-5425-4176-BE15-4C753D280AB6}"/>
                  </a:ext>
                </a:extLst>
              </p:cNvPr>
              <p:cNvSpPr>
                <a:spLocks noGrp="1"/>
              </p:cNvSpPr>
              <p:nvPr>
                <p:ph idx="1"/>
              </p:nvPr>
            </p:nvSpPr>
            <p:spPr/>
            <p:txBody>
              <a:bodyPr>
                <a:normAutofit fontScale="77500" lnSpcReduction="20000"/>
              </a:bodyPr>
              <a:lstStyle/>
              <a:p>
                <a:r>
                  <a:rPr lang="en-US" dirty="0"/>
                  <a:t>Let’s pretend that the t-test was significant. </a:t>
                </a:r>
              </a:p>
              <a:p>
                <a:r>
                  <a:rPr lang="en-US" dirty="0"/>
                  <a:t>We need to compute the effect size now.</a:t>
                </a:r>
              </a:p>
              <a:p>
                <a:r>
                  <a:rPr lang="en-US" dirty="0"/>
                  <a:t>Cohen’s </a:t>
                </a:r>
                <a:r>
                  <a:rPr lang="en-US" i="1" dirty="0"/>
                  <a:t>d</a:t>
                </a:r>
                <a:r>
                  <a:rPr lang="en-US" dirty="0"/>
                  <a:t> = </a:t>
                </a:r>
                <a14:m>
                  <m:oMath xmlns:m="http://schemas.openxmlformats.org/officeDocument/2006/math">
                    <m:r>
                      <a:rPr lang="en-US" b="0" i="1" smtClean="0">
                        <a:latin typeface="Cambria Math" panose="02040503050406030204" pitchFamily="18" charset="0"/>
                      </a:rPr>
                      <m:t>𝑡</m:t>
                    </m:r>
                    <m:r>
                      <a:rPr lang="en-US" b="0" i="1" smtClean="0">
                        <a:latin typeface="Cambria Math" panose="02040503050406030204" pitchFamily="18" charset="0"/>
                      </a:rPr>
                      <m:t> </m:t>
                    </m:r>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r>
                              <a:rPr lang="en-US" b="0" i="1" smtClean="0">
                                <a:latin typeface="Cambria Math" panose="02040503050406030204" pitchFamily="18" charset="0"/>
                              </a:rPr>
                              <m:t>𝑁</m:t>
                            </m:r>
                            <m:r>
                              <a:rPr lang="en-US" b="0" i="1" baseline="-25000" smtClean="0">
                                <a:latin typeface="Cambria Math" panose="02040503050406030204" pitchFamily="18" charset="0"/>
                              </a:rPr>
                              <m:t>1</m:t>
                            </m:r>
                            <m:r>
                              <a:rPr lang="en-US" b="0" i="1" smtClean="0">
                                <a:latin typeface="Cambria Math" panose="02040503050406030204" pitchFamily="18" charset="0"/>
                              </a:rPr>
                              <m:t>+</m:t>
                            </m:r>
                            <m:r>
                              <a:rPr lang="en-US" b="0" i="1" smtClean="0">
                                <a:latin typeface="Cambria Math" panose="02040503050406030204" pitchFamily="18" charset="0"/>
                              </a:rPr>
                              <m:t>𝑁</m:t>
                            </m:r>
                            <m:r>
                              <a:rPr lang="en-US" b="0" i="1" baseline="-25000" smtClean="0">
                                <a:latin typeface="Cambria Math" panose="02040503050406030204" pitchFamily="18" charset="0"/>
                              </a:rPr>
                              <m:t>2</m:t>
                            </m:r>
                          </m:num>
                          <m:den>
                            <m:r>
                              <a:rPr lang="en-US" b="0" i="1" smtClean="0">
                                <a:latin typeface="Cambria Math" panose="02040503050406030204" pitchFamily="18" charset="0"/>
                              </a:rPr>
                              <m:t>𝑁</m:t>
                            </m:r>
                            <m:r>
                              <a:rPr lang="en-US" b="0" i="1" baseline="-25000" smtClean="0">
                                <a:latin typeface="Cambria Math" panose="02040503050406030204" pitchFamily="18" charset="0"/>
                              </a:rPr>
                              <m:t>1</m:t>
                            </m:r>
                            <m:r>
                              <a:rPr lang="en-US" b="0" i="1" smtClean="0">
                                <a:latin typeface="Cambria Math" panose="02040503050406030204" pitchFamily="18" charset="0"/>
                              </a:rPr>
                              <m:t>𝑁</m:t>
                            </m:r>
                            <m:r>
                              <a:rPr lang="en-US" b="0" i="1" baseline="-25000" smtClean="0">
                                <a:latin typeface="Cambria Math" panose="02040503050406030204" pitchFamily="18" charset="0"/>
                              </a:rPr>
                              <m:t>2</m:t>
                            </m:r>
                          </m:den>
                        </m:f>
                      </m:e>
                    </m:rad>
                  </m:oMath>
                </a14:m>
                <a:endParaRPr lang="en-US" dirty="0"/>
              </a:p>
              <a:p>
                <a:r>
                  <a:rPr lang="en-US" dirty="0"/>
                  <a:t>From our sample, we have a t-value of -.349</a:t>
                </a:r>
              </a:p>
              <a:p>
                <a:r>
                  <a:rPr lang="en-US" dirty="0"/>
                  <a:t>N1 (males) = 100</a:t>
                </a:r>
              </a:p>
              <a:p>
                <a:r>
                  <a:rPr lang="en-US" dirty="0"/>
                  <a:t>N2 (females) = 85</a:t>
                </a:r>
              </a:p>
              <a:p>
                <a:r>
                  <a:rPr lang="en-US" dirty="0"/>
                  <a:t>When we calculate the formula, we get:</a:t>
                </a:r>
              </a:p>
              <a:p>
                <a:r>
                  <a:rPr lang="en-US" dirty="0"/>
                  <a:t>Cohen’s </a:t>
                </a:r>
                <a:r>
                  <a:rPr lang="en-US" i="1" dirty="0"/>
                  <a:t>d</a:t>
                </a:r>
                <a:r>
                  <a:rPr lang="en-US" dirty="0"/>
                  <a:t> = -.349</a:t>
                </a:r>
                <a14:m>
                  <m:oMath xmlns:m="http://schemas.openxmlformats.org/officeDocument/2006/math">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r>
                              <a:rPr lang="en-US" b="0" i="1" smtClean="0">
                                <a:latin typeface="Cambria Math" panose="02040503050406030204" pitchFamily="18" charset="0"/>
                              </a:rPr>
                              <m:t>100+85</m:t>
                            </m:r>
                          </m:num>
                          <m:den>
                            <m:r>
                              <a:rPr lang="en-US" b="0" i="1" smtClean="0">
                                <a:latin typeface="Cambria Math" panose="02040503050406030204" pitchFamily="18" charset="0"/>
                              </a:rPr>
                              <m:t>100∗85</m:t>
                            </m:r>
                          </m:den>
                        </m:f>
                      </m:e>
                    </m:rad>
                  </m:oMath>
                </a14:m>
                <a:r>
                  <a:rPr lang="en-US" dirty="0"/>
                  <a:t> </a:t>
                </a:r>
              </a:p>
              <a:p>
                <a:r>
                  <a:rPr lang="en-US" dirty="0"/>
                  <a:t>Cohen’s </a:t>
                </a:r>
                <a:r>
                  <a:rPr lang="en-US" i="1" dirty="0"/>
                  <a:t>d </a:t>
                </a:r>
                <a:r>
                  <a:rPr lang="en-US" dirty="0"/>
                  <a:t>= -.349 </a:t>
                </a:r>
                <a14:m>
                  <m:oMath xmlns:m="http://schemas.openxmlformats.org/officeDocument/2006/math">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.0217</m:t>
                        </m:r>
                      </m:e>
                    </m:rad>
                  </m:oMath>
                </a14:m>
                <a:r>
                  <a:rPr lang="en-US" dirty="0"/>
                  <a:t> </a:t>
                </a:r>
              </a:p>
              <a:p>
                <a:r>
                  <a:rPr lang="en-US" dirty="0"/>
                  <a:t>Cohen’s </a:t>
                </a:r>
                <a:r>
                  <a:rPr lang="en-US" i="1" dirty="0"/>
                  <a:t>d </a:t>
                </a:r>
                <a:r>
                  <a:rPr lang="en-US" dirty="0"/>
                  <a:t>= -.349 * .147 = -.05, which is clearly very tiny (and it was a non-significant result to begin with)</a:t>
                </a:r>
              </a:p>
              <a:p>
                <a:endParaRPr lang="en-US" dirty="0"/>
              </a:p>
            </p:txBody>
          </p:sp>
        </mc:Choice>
        <mc:Fallback xmlns="">
          <p:sp>
            <p:nvSpPr>
              <p:cNvPr id="3" name="Content Placeholder 2">
                <a:extLst>
                  <a:ext uri="{FF2B5EF4-FFF2-40B4-BE49-F238E27FC236}">
                    <a16:creationId xmlns:a16="http://schemas.microsoft.com/office/drawing/2014/main" id="{D97B0FFC-5425-4176-BE15-4C753D280AB6}"/>
                  </a:ext>
                </a:extLst>
              </p:cNvPr>
              <p:cNvSpPr>
                <a:spLocks noGrp="1" noRot="1" noChangeAspect="1" noMove="1" noResize="1" noEditPoints="1" noAdjustHandles="1" noChangeArrowheads="1" noChangeShapeType="1" noTextEdit="1"/>
              </p:cNvSpPr>
              <p:nvPr>
                <p:ph idx="1"/>
              </p:nvPr>
            </p:nvSpPr>
            <p:spPr>
              <a:blipFill>
                <a:blip r:embed="rId2"/>
                <a:stretch>
                  <a:fillRect l="-249" t="-2029"/>
                </a:stretch>
              </a:blipFill>
            </p:spPr>
            <p:txBody>
              <a:bodyPr/>
              <a:lstStyle/>
              <a:p>
                <a:r>
                  <a:rPr lang="en-US">
                    <a:noFill/>
                  </a:rPr>
                  <a:t> </a:t>
                </a:r>
              </a:p>
            </p:txBody>
          </p:sp>
        </mc:Fallback>
      </mc:AlternateContent>
    </p:spTree>
    <p:extLst>
      <p:ext uri="{BB962C8B-B14F-4D97-AF65-F5344CB8AC3E}">
        <p14:creationId xmlns:p14="http://schemas.microsoft.com/office/powerpoint/2010/main" val="20552512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BC74C-B970-4B5D-8F43-CA811EE81184}"/>
              </a:ext>
            </a:extLst>
          </p:cNvPr>
          <p:cNvSpPr>
            <a:spLocks noGrp="1"/>
          </p:cNvSpPr>
          <p:nvPr>
            <p:ph type="title"/>
          </p:nvPr>
        </p:nvSpPr>
        <p:spPr/>
        <p:txBody>
          <a:bodyPr/>
          <a:lstStyle/>
          <a:p>
            <a:r>
              <a:rPr lang="en-US" dirty="0"/>
              <a:t>T-test write-up</a:t>
            </a:r>
          </a:p>
        </p:txBody>
      </p:sp>
      <p:sp>
        <p:nvSpPr>
          <p:cNvPr id="3" name="Content Placeholder 2">
            <a:extLst>
              <a:ext uri="{FF2B5EF4-FFF2-40B4-BE49-F238E27FC236}">
                <a16:creationId xmlns:a16="http://schemas.microsoft.com/office/drawing/2014/main" id="{9B3AC2C2-40A8-46E9-8D0C-472EFD06C42B}"/>
              </a:ext>
            </a:extLst>
          </p:cNvPr>
          <p:cNvSpPr>
            <a:spLocks noGrp="1"/>
          </p:cNvSpPr>
          <p:nvPr>
            <p:ph idx="1"/>
          </p:nvPr>
        </p:nvSpPr>
        <p:spPr/>
        <p:txBody>
          <a:bodyPr/>
          <a:lstStyle/>
          <a:p>
            <a:r>
              <a:rPr lang="en-US" dirty="0"/>
              <a:t>To test the hypothesis that men and women have different political interest levels, an independent samples t-test was conducted, where gender was the independent variable and political interest was the dependent variable. The two-tailed test was not significant, </a:t>
            </a:r>
            <a:r>
              <a:rPr lang="en-US" i="1" dirty="0"/>
              <a:t>t</a:t>
            </a:r>
            <a:r>
              <a:rPr lang="en-US" dirty="0"/>
              <a:t>(df = 183) = -.349, </a:t>
            </a:r>
            <a:r>
              <a:rPr lang="en-US" i="1" dirty="0"/>
              <a:t>p </a:t>
            </a:r>
            <a:r>
              <a:rPr lang="en-US" dirty="0"/>
              <a:t>= .728. Scores on political interest by men (</a:t>
            </a:r>
            <a:r>
              <a:rPr lang="en-US" i="1" dirty="0"/>
              <a:t>M</a:t>
            </a:r>
            <a:r>
              <a:rPr lang="en-US" dirty="0"/>
              <a:t> = 5.14, </a:t>
            </a:r>
            <a:r>
              <a:rPr lang="en-US" i="1" dirty="0"/>
              <a:t>SD</a:t>
            </a:r>
            <a:r>
              <a:rPr lang="en-US" dirty="0"/>
              <a:t> = 1.60) were not different than women (</a:t>
            </a:r>
            <a:r>
              <a:rPr lang="en-US" i="1" dirty="0"/>
              <a:t>M</a:t>
            </a:r>
            <a:r>
              <a:rPr lang="en-US" dirty="0"/>
              <a:t> = 5.22, </a:t>
            </a:r>
            <a:r>
              <a:rPr lang="en-US" i="1" dirty="0"/>
              <a:t>SD</a:t>
            </a:r>
            <a:r>
              <a:rPr lang="en-US" dirty="0"/>
              <a:t> = 1.65).</a:t>
            </a:r>
          </a:p>
          <a:p>
            <a:r>
              <a:rPr lang="en-US" dirty="0"/>
              <a:t>Note: if the t-test was significant, then we need to calculate the Cohen’s </a:t>
            </a:r>
            <a:r>
              <a:rPr lang="en-US" i="1" dirty="0"/>
              <a:t>d </a:t>
            </a:r>
            <a:r>
              <a:rPr lang="en-US" dirty="0"/>
              <a:t>score and report that as well. </a:t>
            </a:r>
          </a:p>
        </p:txBody>
      </p:sp>
    </p:spTree>
    <p:extLst>
      <p:ext uri="{BB962C8B-B14F-4D97-AF65-F5344CB8AC3E}">
        <p14:creationId xmlns:p14="http://schemas.microsoft.com/office/powerpoint/2010/main" val="5536307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rgbClr val="2C2C2C"/>
      </a:dk1>
      <a:lt1>
        <a:srgbClr val="FFFFFF"/>
      </a:lt1>
      <a:dk2>
        <a:srgbClr val="606060"/>
      </a:dk2>
      <a:lt2>
        <a:srgbClr val="EDEDED"/>
      </a:lt2>
      <a:accent1>
        <a:srgbClr val="FFC000"/>
      </a:accent1>
      <a:accent2>
        <a:srgbClr val="A5D028"/>
      </a:accent2>
      <a:accent3>
        <a:srgbClr val="0CC978"/>
      </a:accent3>
      <a:accent4>
        <a:srgbClr val="099BDD"/>
      </a:accent4>
      <a:accent5>
        <a:srgbClr val="47BFCD"/>
      </a:accent5>
      <a:accent6>
        <a:srgbClr val="DD7C15"/>
      </a:accent6>
      <a:hlink>
        <a:srgbClr val="FF9933"/>
      </a:hlink>
      <a:folHlink>
        <a:srgbClr val="B2B2B2"/>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B1D2DA32-AC8B-4194-BF85-FF4A5B40EB50}"/>
    </a:ext>
  </a:extLst>
</a:theme>
</file>

<file path=docProps/app.xml><?xml version="1.0" encoding="utf-8"?>
<Properties xmlns="http://schemas.openxmlformats.org/officeDocument/2006/extended-properties" xmlns:vt="http://schemas.openxmlformats.org/officeDocument/2006/docPropsVTypes">
  <Template>TM03090430[[fn=Banded]]</Template>
  <TotalTime>1565</TotalTime>
  <Words>2053</Words>
  <Application>Microsoft Office PowerPoint</Application>
  <PresentationFormat>Widescreen</PresentationFormat>
  <Paragraphs>145</Paragraphs>
  <Slides>24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Cambria Math</vt:lpstr>
      <vt:lpstr>Corbel</vt:lpstr>
      <vt:lpstr>Times New Roman</vt:lpstr>
      <vt:lpstr>Wingdings</vt:lpstr>
      <vt:lpstr>Banded</vt:lpstr>
      <vt:lpstr>Week 13, Video 1: Data Cleaning</vt:lpstr>
      <vt:lpstr>Cross tabulations: Chi-square</vt:lpstr>
      <vt:lpstr>PowerPoint Presentation</vt:lpstr>
      <vt:lpstr>Basics of statistical reporting</vt:lpstr>
      <vt:lpstr>Chi-Square test</vt:lpstr>
      <vt:lpstr>Chi-Square Example</vt:lpstr>
      <vt:lpstr>But where are the groups different?</vt:lpstr>
      <vt:lpstr>But where are the groups different?</vt:lpstr>
      <vt:lpstr>Testing for effect size</vt:lpstr>
      <vt:lpstr>Chi-Square example with Cramer’s v</vt:lpstr>
      <vt:lpstr>Putting it all together: Writing up the results </vt:lpstr>
      <vt:lpstr>Cross tabulations: Gamma</vt:lpstr>
      <vt:lpstr>Gamma test</vt:lpstr>
      <vt:lpstr>Gamma test example</vt:lpstr>
      <vt:lpstr>Independent samples  t-tests</vt:lpstr>
      <vt:lpstr>PowerPoint Presentation</vt:lpstr>
      <vt:lpstr>Use an Independent samples t-Test when…</vt:lpstr>
      <vt:lpstr>Assumptions that must be met</vt:lpstr>
      <vt:lpstr>Assumptions that must be met</vt:lpstr>
      <vt:lpstr>T-test Example</vt:lpstr>
      <vt:lpstr>T-test example</vt:lpstr>
      <vt:lpstr>T-test example</vt:lpstr>
      <vt:lpstr>Effect size using Cohen’s d</vt:lpstr>
      <vt:lpstr>T-test write-up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Cleaning</dc:title>
  <dc:creator>Kristen Landreville</dc:creator>
  <cp:lastModifiedBy>Kristen Landreville</cp:lastModifiedBy>
  <cp:revision>23</cp:revision>
  <dcterms:created xsi:type="dcterms:W3CDTF">2021-04-15T18:51:41Z</dcterms:created>
  <dcterms:modified xsi:type="dcterms:W3CDTF">2021-04-19T02:00:06Z</dcterms:modified>
</cp:coreProperties>
</file>